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7" r:id="rId2"/>
    <p:sldId id="296" r:id="rId3"/>
    <p:sldId id="289" r:id="rId4"/>
    <p:sldId id="290" r:id="rId5"/>
    <p:sldId id="291" r:id="rId6"/>
    <p:sldId id="287" r:id="rId7"/>
    <p:sldId id="259" r:id="rId8"/>
    <p:sldId id="275" r:id="rId9"/>
    <p:sldId id="272" r:id="rId10"/>
    <p:sldId id="298" r:id="rId11"/>
    <p:sldId id="299" r:id="rId12"/>
    <p:sldId id="280" r:id="rId13"/>
    <p:sldId id="286" r:id="rId14"/>
    <p:sldId id="288" r:id="rId15"/>
    <p:sldId id="295" r:id="rId16"/>
    <p:sldId id="310" r:id="rId17"/>
    <p:sldId id="311" r:id="rId18"/>
    <p:sldId id="297" r:id="rId19"/>
    <p:sldId id="294" r:id="rId20"/>
    <p:sldId id="271" r:id="rId21"/>
    <p:sldId id="301" r:id="rId22"/>
    <p:sldId id="279" r:id="rId23"/>
    <p:sldId id="260" r:id="rId24"/>
    <p:sldId id="281" r:id="rId25"/>
    <p:sldId id="304" r:id="rId26"/>
    <p:sldId id="305" r:id="rId27"/>
    <p:sldId id="306" r:id="rId28"/>
    <p:sldId id="307" r:id="rId29"/>
    <p:sldId id="262" r:id="rId30"/>
    <p:sldId id="309" r:id="rId31"/>
    <p:sldId id="28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7" d="100"/>
          <a:sy n="97" d="100"/>
        </p:scale>
        <p:origin x="16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18DD-61E5-4627-AB09-8D70337EECEE}" type="datetimeFigureOut">
              <a:rPr lang="en-SE" smtClean="0"/>
              <a:t>2024-01-07</a:t>
            </a:fld>
            <a:endParaRPr lang="en-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AC32F-269A-42A3-B64D-37F9C1261030}" type="slidenum">
              <a:rPr lang="en-SE" smtClean="0"/>
              <a:t>‹#›</a:t>
            </a:fld>
            <a:endParaRPr lang="en-SE"/>
          </a:p>
        </p:txBody>
      </p:sp>
    </p:spTree>
    <p:extLst>
      <p:ext uri="{BB962C8B-B14F-4D97-AF65-F5344CB8AC3E}">
        <p14:creationId xmlns:p14="http://schemas.microsoft.com/office/powerpoint/2010/main" val="3299871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1371600" y="1143000"/>
            <a:ext cx="41148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2452F1DB-3B4C-482E-B816-16BB3ED8A32B}" type="slidenum">
              <a:rPr lang="sv-SE" smtClean="0"/>
              <a:t>1</a:t>
            </a:fld>
            <a:endParaRPr lang="sv-SE"/>
          </a:p>
        </p:txBody>
      </p:sp>
    </p:spTree>
    <p:extLst>
      <p:ext uri="{BB962C8B-B14F-4D97-AF65-F5344CB8AC3E}">
        <p14:creationId xmlns:p14="http://schemas.microsoft.com/office/powerpoint/2010/main" val="3224806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1371600" y="1143000"/>
            <a:ext cx="41148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2452F1DB-3B4C-482E-B816-16BB3ED8A32B}" type="slidenum">
              <a:rPr lang="sv-SE" smtClean="0"/>
              <a:t>2</a:t>
            </a:fld>
            <a:endParaRPr lang="sv-SE"/>
          </a:p>
        </p:txBody>
      </p:sp>
    </p:spTree>
    <p:extLst>
      <p:ext uri="{BB962C8B-B14F-4D97-AF65-F5344CB8AC3E}">
        <p14:creationId xmlns:p14="http://schemas.microsoft.com/office/powerpoint/2010/main" val="27653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ea typeface="Calibri"/>
                <a:cs typeface="Calibri"/>
              </a:rPr>
              <a:t>In 2020, 619 million people worldwide are affected by lower backpain. </a:t>
            </a:r>
            <a:endParaRPr lang="en-US"/>
          </a:p>
          <a:p>
            <a:r>
              <a:rPr lang="en-US">
                <a:ea typeface="Calibri"/>
                <a:cs typeface="Calibri"/>
              </a:rPr>
              <a:t>With and Ageing population, And existing </a:t>
            </a:r>
            <a:r>
              <a:rPr lang="en-US" err="1">
                <a:ea typeface="Calibri"/>
                <a:cs typeface="Calibri"/>
              </a:rPr>
              <a:t>demading</a:t>
            </a:r>
            <a:r>
              <a:rPr lang="en-US">
                <a:ea typeface="Calibri"/>
                <a:cs typeface="Calibri"/>
              </a:rPr>
              <a:t> jobs that includes heavy lifting </a:t>
            </a:r>
            <a:r>
              <a:rPr lang="en-US"/>
              <a:t>the number is expected to rise significantly during the upcoming years</a:t>
            </a:r>
            <a:endParaRPr lang="en-US">
              <a:ea typeface="Calibri"/>
              <a:cs typeface="Calibri"/>
            </a:endParaRPr>
          </a:p>
          <a:p>
            <a:r>
              <a:rPr lang="en-US">
                <a:ea typeface="Calibri"/>
                <a:cs typeface="Calibri"/>
              </a:rPr>
              <a:t>We are in need of people that are able to give care to others </a:t>
            </a:r>
          </a:p>
          <a:p>
            <a:r>
              <a:rPr lang="en-US">
                <a:ea typeface="Calibri"/>
                <a:cs typeface="Calibri"/>
              </a:rPr>
              <a:t>But if we look into Healthcare, 70 percent of nurses experience back pain regularly.</a:t>
            </a:r>
          </a:p>
          <a:p>
            <a:r>
              <a:rPr lang="en-US">
                <a:ea typeface="Calibri"/>
                <a:cs typeface="Calibri"/>
              </a:rPr>
              <a:t>Caused by their demanding work, our every day </a:t>
            </a:r>
            <a:r>
              <a:rPr lang="en-US" err="1">
                <a:ea typeface="Calibri"/>
                <a:cs typeface="Calibri"/>
              </a:rPr>
              <a:t>superheros</a:t>
            </a:r>
            <a:r>
              <a:rPr lang="en-US">
                <a:ea typeface="Calibri"/>
                <a:cs typeface="Calibri"/>
              </a:rPr>
              <a:t> are actually affected the most.</a:t>
            </a:r>
          </a:p>
          <a:p>
            <a:r>
              <a:rPr lang="en-US">
                <a:ea typeface="Calibri"/>
                <a:cs typeface="Calibri"/>
              </a:rPr>
              <a:t>But what can we do?</a:t>
            </a:r>
          </a:p>
        </p:txBody>
      </p:sp>
      <p:sp>
        <p:nvSpPr>
          <p:cNvPr id="4" name="Slide Number Placeholder 3"/>
          <p:cNvSpPr>
            <a:spLocks noGrp="1"/>
          </p:cNvSpPr>
          <p:nvPr>
            <p:ph type="sldNum" sz="quarter" idx="5"/>
          </p:nvPr>
        </p:nvSpPr>
        <p:spPr/>
        <p:txBody>
          <a:bodyPr/>
          <a:lstStyle/>
          <a:p>
            <a:fld id="{F495D3DB-8B4E-4D87-BAA7-7C83BA5BCF74}" type="slidenum">
              <a:rPr lang="en-US"/>
              <a:t>3</a:t>
            </a:fld>
            <a:endParaRPr lang="en-US"/>
          </a:p>
        </p:txBody>
      </p:sp>
    </p:spTree>
    <p:extLst>
      <p:ext uri="{BB962C8B-B14F-4D97-AF65-F5344CB8AC3E}">
        <p14:creationId xmlns:p14="http://schemas.microsoft.com/office/powerpoint/2010/main" val="238550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1371600" y="1143000"/>
            <a:ext cx="41148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2452F1DB-3B4C-482E-B816-16BB3ED8A32B}" type="slidenum">
              <a:rPr lang="sv-SE" smtClean="0"/>
              <a:t>8</a:t>
            </a:fld>
            <a:endParaRPr lang="sv-SE"/>
          </a:p>
        </p:txBody>
      </p:sp>
    </p:spTree>
    <p:extLst>
      <p:ext uri="{BB962C8B-B14F-4D97-AF65-F5344CB8AC3E}">
        <p14:creationId xmlns:p14="http://schemas.microsoft.com/office/powerpoint/2010/main" val="138021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1371600" y="1143000"/>
            <a:ext cx="41148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2452F1DB-3B4C-482E-B816-16BB3ED8A32B}" type="slidenum">
              <a:rPr lang="sv-SE" smtClean="0"/>
              <a:t>9</a:t>
            </a:fld>
            <a:endParaRPr lang="sv-SE"/>
          </a:p>
        </p:txBody>
      </p:sp>
    </p:spTree>
    <p:extLst>
      <p:ext uri="{BB962C8B-B14F-4D97-AF65-F5344CB8AC3E}">
        <p14:creationId xmlns:p14="http://schemas.microsoft.com/office/powerpoint/2010/main" val="288380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2452F1DB-3B4C-482E-B816-16BB3ED8A32B}" type="slidenum">
              <a:rPr lang="sv-SE" smtClean="0"/>
              <a:t>28</a:t>
            </a:fld>
            <a:endParaRPr lang="sv-SE"/>
          </a:p>
        </p:txBody>
      </p:sp>
    </p:spTree>
    <p:extLst>
      <p:ext uri="{BB962C8B-B14F-4D97-AF65-F5344CB8AC3E}">
        <p14:creationId xmlns:p14="http://schemas.microsoft.com/office/powerpoint/2010/main" val="2807248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2452F1DB-3B4C-482E-B816-16BB3ED8A32B}" type="slidenum">
              <a:rPr lang="sv-SE" smtClean="0"/>
              <a:t>29</a:t>
            </a:fld>
            <a:endParaRPr lang="sv-SE"/>
          </a:p>
        </p:txBody>
      </p:sp>
    </p:spTree>
    <p:extLst>
      <p:ext uri="{BB962C8B-B14F-4D97-AF65-F5344CB8AC3E}">
        <p14:creationId xmlns:p14="http://schemas.microsoft.com/office/powerpoint/2010/main" val="3732818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3EC6F7-381F-4DEF-BD16-9E1CC61AA042}" type="datetimeFigureOut">
              <a:rPr lang="en-SE" smtClean="0"/>
              <a:t>2024-01-07</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188787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EC6F7-381F-4DEF-BD16-9E1CC61AA042}" type="datetimeFigureOut">
              <a:rPr lang="en-SE" smtClean="0"/>
              <a:t>2024-01-07</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272734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EC6F7-381F-4DEF-BD16-9E1CC61AA042}" type="datetimeFigureOut">
              <a:rPr lang="en-SE" smtClean="0"/>
              <a:t>2024-01-07</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230251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EC6F7-381F-4DEF-BD16-9E1CC61AA042}" type="datetimeFigureOut">
              <a:rPr lang="en-SE" smtClean="0"/>
              <a:t>2024-01-07</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4276083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3EC6F7-381F-4DEF-BD16-9E1CC61AA042}" type="datetimeFigureOut">
              <a:rPr lang="en-SE" smtClean="0"/>
              <a:t>2024-01-07</a:t>
            </a:fld>
            <a:endParaRPr lang="en-SE"/>
          </a:p>
        </p:txBody>
      </p:sp>
      <p:sp>
        <p:nvSpPr>
          <p:cNvPr id="5" name="Footer Placeholder 4"/>
          <p:cNvSpPr>
            <a:spLocks noGrp="1"/>
          </p:cNvSpPr>
          <p:nvPr>
            <p:ph type="ftr" sz="quarter" idx="11"/>
          </p:nvPr>
        </p:nvSpPr>
        <p:spPr/>
        <p:txBody>
          <a:bodyPr/>
          <a:lstStyle/>
          <a:p>
            <a:endParaRPr lang="en-SE"/>
          </a:p>
        </p:txBody>
      </p:sp>
      <p:sp>
        <p:nvSpPr>
          <p:cNvPr id="6" name="Slide Number Placeholder 5"/>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370828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3EC6F7-381F-4DEF-BD16-9E1CC61AA042}" type="datetimeFigureOut">
              <a:rPr lang="en-SE" smtClean="0"/>
              <a:t>2024-01-07</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105182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3EC6F7-381F-4DEF-BD16-9E1CC61AA042}" type="datetimeFigureOut">
              <a:rPr lang="en-SE" smtClean="0"/>
              <a:t>2024-01-07</a:t>
            </a:fld>
            <a:endParaRPr lang="en-SE"/>
          </a:p>
        </p:txBody>
      </p:sp>
      <p:sp>
        <p:nvSpPr>
          <p:cNvPr id="8" name="Footer Placeholder 7"/>
          <p:cNvSpPr>
            <a:spLocks noGrp="1"/>
          </p:cNvSpPr>
          <p:nvPr>
            <p:ph type="ftr" sz="quarter" idx="11"/>
          </p:nvPr>
        </p:nvSpPr>
        <p:spPr/>
        <p:txBody>
          <a:bodyPr/>
          <a:lstStyle/>
          <a:p>
            <a:endParaRPr lang="en-SE"/>
          </a:p>
        </p:txBody>
      </p:sp>
      <p:sp>
        <p:nvSpPr>
          <p:cNvPr id="9" name="Slide Number Placeholder 8"/>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3819466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3EC6F7-381F-4DEF-BD16-9E1CC61AA042}" type="datetimeFigureOut">
              <a:rPr lang="en-SE" smtClean="0"/>
              <a:t>2024-01-07</a:t>
            </a:fld>
            <a:endParaRPr lang="en-SE"/>
          </a:p>
        </p:txBody>
      </p:sp>
      <p:sp>
        <p:nvSpPr>
          <p:cNvPr id="4" name="Footer Placeholder 3"/>
          <p:cNvSpPr>
            <a:spLocks noGrp="1"/>
          </p:cNvSpPr>
          <p:nvPr>
            <p:ph type="ftr" sz="quarter" idx="11"/>
          </p:nvPr>
        </p:nvSpPr>
        <p:spPr/>
        <p:txBody>
          <a:bodyPr/>
          <a:lstStyle/>
          <a:p>
            <a:endParaRPr lang="en-SE"/>
          </a:p>
        </p:txBody>
      </p:sp>
      <p:sp>
        <p:nvSpPr>
          <p:cNvPr id="5" name="Slide Number Placeholder 4"/>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466319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3EC6F7-381F-4DEF-BD16-9E1CC61AA042}" type="datetimeFigureOut">
              <a:rPr lang="en-SE" smtClean="0"/>
              <a:t>2024-01-07</a:t>
            </a:fld>
            <a:endParaRPr lang="en-SE"/>
          </a:p>
        </p:txBody>
      </p:sp>
      <p:sp>
        <p:nvSpPr>
          <p:cNvPr id="3" name="Footer Placeholder 2"/>
          <p:cNvSpPr>
            <a:spLocks noGrp="1"/>
          </p:cNvSpPr>
          <p:nvPr>
            <p:ph type="ftr" sz="quarter" idx="11"/>
          </p:nvPr>
        </p:nvSpPr>
        <p:spPr/>
        <p:txBody>
          <a:bodyPr/>
          <a:lstStyle/>
          <a:p>
            <a:endParaRPr lang="en-SE"/>
          </a:p>
        </p:txBody>
      </p:sp>
      <p:sp>
        <p:nvSpPr>
          <p:cNvPr id="4" name="Slide Number Placeholder 3"/>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109406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3EC6F7-381F-4DEF-BD16-9E1CC61AA042}" type="datetimeFigureOut">
              <a:rPr lang="en-SE" smtClean="0"/>
              <a:t>2024-01-07</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3866045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3EC6F7-381F-4DEF-BD16-9E1CC61AA042}" type="datetimeFigureOut">
              <a:rPr lang="en-SE" smtClean="0"/>
              <a:t>2024-01-07</a:t>
            </a:fld>
            <a:endParaRPr lang="en-SE"/>
          </a:p>
        </p:txBody>
      </p:sp>
      <p:sp>
        <p:nvSpPr>
          <p:cNvPr id="6" name="Footer Placeholder 5"/>
          <p:cNvSpPr>
            <a:spLocks noGrp="1"/>
          </p:cNvSpPr>
          <p:nvPr>
            <p:ph type="ftr" sz="quarter" idx="11"/>
          </p:nvPr>
        </p:nvSpPr>
        <p:spPr/>
        <p:txBody>
          <a:bodyPr/>
          <a:lstStyle/>
          <a:p>
            <a:endParaRPr lang="en-SE"/>
          </a:p>
        </p:txBody>
      </p:sp>
      <p:sp>
        <p:nvSpPr>
          <p:cNvPr id="7" name="Slide Number Placeholder 6"/>
          <p:cNvSpPr>
            <a:spLocks noGrp="1"/>
          </p:cNvSpPr>
          <p:nvPr>
            <p:ph type="sldNum" sz="quarter" idx="12"/>
          </p:nvPr>
        </p:nvSpPr>
        <p:spPr/>
        <p:txBody>
          <a:bodyPr/>
          <a:lstStyle/>
          <a:p>
            <a:fld id="{BAF24940-F35B-4409-99CE-25F3EED29C91}" type="slidenum">
              <a:rPr lang="en-SE" smtClean="0"/>
              <a:t>‹#›</a:t>
            </a:fld>
            <a:endParaRPr lang="en-SE"/>
          </a:p>
        </p:txBody>
      </p:sp>
    </p:spTree>
    <p:extLst>
      <p:ext uri="{BB962C8B-B14F-4D97-AF65-F5344CB8AC3E}">
        <p14:creationId xmlns:p14="http://schemas.microsoft.com/office/powerpoint/2010/main" val="32895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EC6F7-381F-4DEF-BD16-9E1CC61AA042}" type="datetimeFigureOut">
              <a:rPr lang="en-SE" smtClean="0"/>
              <a:t>2024-01-07</a:t>
            </a:fld>
            <a:endParaRPr lang="en-S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4940-F35B-4409-99CE-25F3EED29C91}" type="slidenum">
              <a:rPr lang="en-SE" smtClean="0"/>
              <a:t>‹#›</a:t>
            </a:fld>
            <a:endParaRPr lang="en-SE"/>
          </a:p>
        </p:txBody>
      </p:sp>
    </p:spTree>
    <p:extLst>
      <p:ext uri="{BB962C8B-B14F-4D97-AF65-F5344CB8AC3E}">
        <p14:creationId xmlns:p14="http://schemas.microsoft.com/office/powerpoint/2010/main" val="442885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2.sv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jpe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422A-54BB-DE3F-B87C-2E2191ECD322}"/>
              </a:ext>
            </a:extLst>
          </p:cNvPr>
          <p:cNvSpPr>
            <a:spLocks noGrp="1"/>
          </p:cNvSpPr>
          <p:nvPr>
            <p:ph type="ctrTitle"/>
          </p:nvPr>
        </p:nvSpPr>
        <p:spPr>
          <a:xfrm>
            <a:off x="820674" y="4185596"/>
            <a:ext cx="7643554" cy="831773"/>
          </a:xfrm>
        </p:spPr>
        <p:txBody>
          <a:bodyPr>
            <a:normAutofit/>
          </a:bodyPr>
          <a:lstStyle/>
          <a:p>
            <a:r>
              <a:rPr lang="en-GB" sz="3900" b="1" dirty="0"/>
              <a:t>Assisted Function Exoskeleton (AFES)</a:t>
            </a:r>
            <a:endParaRPr lang="en-GB" sz="3900" b="1" dirty="0">
              <a:ea typeface="Calibri Light"/>
              <a:cs typeface="Calibri Light"/>
            </a:endParaRPr>
          </a:p>
        </p:txBody>
      </p:sp>
      <p:pic>
        <p:nvPicPr>
          <p:cNvPr id="16" name="Picture 15" descr="A machine with a gold gear inside&#10;&#10;Description automatically generated">
            <a:extLst>
              <a:ext uri="{FF2B5EF4-FFF2-40B4-BE49-F238E27FC236}">
                <a16:creationId xmlns:a16="http://schemas.microsoft.com/office/drawing/2014/main" id="{52313BF2-D26F-A503-53BE-037AEAA8F19F}"/>
              </a:ext>
            </a:extLst>
          </p:cNvPr>
          <p:cNvPicPr>
            <a:picLocks noChangeAspect="1"/>
          </p:cNvPicPr>
          <p:nvPr/>
        </p:nvPicPr>
        <p:blipFill rotWithShape="1">
          <a:blip r:embed="rId3"/>
          <a:srcRect t="1587" r="-2" b="11291"/>
          <a:stretch/>
        </p:blipFill>
        <p:spPr>
          <a:xfrm>
            <a:off x="218365" y="1116216"/>
            <a:ext cx="4352492" cy="2929258"/>
          </a:xfrm>
          <a:prstGeom prst="rect">
            <a:avLst/>
          </a:prstGeom>
        </p:spPr>
      </p:pic>
      <p:pic>
        <p:nvPicPr>
          <p:cNvPr id="4" name="Picture 3" descr="A metal arm with a piece of fabric&#10;&#10;Description automatically generated">
            <a:extLst>
              <a:ext uri="{FF2B5EF4-FFF2-40B4-BE49-F238E27FC236}">
                <a16:creationId xmlns:a16="http://schemas.microsoft.com/office/drawing/2014/main" id="{29ED3C73-361B-F2F4-0520-44C2713F5177}"/>
              </a:ext>
            </a:extLst>
          </p:cNvPr>
          <p:cNvPicPr>
            <a:picLocks noChangeAspect="1"/>
          </p:cNvPicPr>
          <p:nvPr/>
        </p:nvPicPr>
        <p:blipFill rotWithShape="1">
          <a:blip r:embed="rId4"/>
          <a:srcRect t="4047" r="-2" b="8489"/>
          <a:stretch/>
        </p:blipFill>
        <p:spPr>
          <a:xfrm>
            <a:off x="4642452" y="1116215"/>
            <a:ext cx="4352492" cy="2940746"/>
          </a:xfrm>
          <a:prstGeom prst="rect">
            <a:avLst/>
          </a:prstGeom>
        </p:spPr>
      </p:pic>
      <p:sp>
        <p:nvSpPr>
          <p:cNvPr id="5" name="TextBox 4">
            <a:extLst>
              <a:ext uri="{FF2B5EF4-FFF2-40B4-BE49-F238E27FC236}">
                <a16:creationId xmlns:a16="http://schemas.microsoft.com/office/drawing/2014/main" id="{CB3015FA-E9E3-20F2-2190-E80B930DEACB}"/>
              </a:ext>
            </a:extLst>
          </p:cNvPr>
          <p:cNvSpPr txBox="1"/>
          <p:nvPr/>
        </p:nvSpPr>
        <p:spPr>
          <a:xfrm>
            <a:off x="218365" y="5568660"/>
            <a:ext cx="2913875" cy="369332"/>
          </a:xfrm>
          <a:prstGeom prst="rect">
            <a:avLst/>
          </a:prstGeom>
          <a:noFill/>
        </p:spPr>
        <p:txBody>
          <a:bodyPr wrap="none" rtlCol="0">
            <a:spAutoFit/>
          </a:bodyPr>
          <a:lstStyle/>
          <a:p>
            <a:r>
              <a:rPr lang="en-GB" dirty="0"/>
              <a:t>Thursday, 14 December 2023</a:t>
            </a:r>
            <a:endParaRPr lang="en-SE" dirty="0"/>
          </a:p>
        </p:txBody>
      </p:sp>
      <p:sp>
        <p:nvSpPr>
          <p:cNvPr id="3" name="AutoShape 2">
            <a:extLst>
              <a:ext uri="{FF2B5EF4-FFF2-40B4-BE49-F238E27FC236}">
                <a16:creationId xmlns:a16="http://schemas.microsoft.com/office/drawing/2014/main" id="{29B88B9E-03A3-C053-851D-3D6E3D5869E5}"/>
              </a:ext>
            </a:extLst>
          </p:cNvPr>
          <p:cNvSpPr>
            <a:spLocks noChangeAspect="1" noChangeArrowheads="1"/>
          </p:cNvSpPr>
          <p:nvPr/>
        </p:nvSpPr>
        <p:spPr bwMode="auto">
          <a:xfrm>
            <a:off x="5384450" y="1424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E"/>
          </a:p>
        </p:txBody>
      </p:sp>
      <p:pic>
        <p:nvPicPr>
          <p:cNvPr id="8" name="Picture 7" descr="A logo with letters and numbers&#10;&#10;Description automatically generated">
            <a:extLst>
              <a:ext uri="{FF2B5EF4-FFF2-40B4-BE49-F238E27FC236}">
                <a16:creationId xmlns:a16="http://schemas.microsoft.com/office/drawing/2014/main" id="{A2EB38AE-DCF4-B8AA-97E7-9EC6F0441970}"/>
              </a:ext>
            </a:extLst>
          </p:cNvPr>
          <p:cNvPicPr>
            <a:picLocks noChangeAspect="1"/>
          </p:cNvPicPr>
          <p:nvPr/>
        </p:nvPicPr>
        <p:blipFill rotWithShape="1">
          <a:blip r:embed="rId5">
            <a:extLst>
              <a:ext uri="{28A0092B-C50C-407E-A947-70E740481C1C}">
                <a14:useLocalDpi xmlns:a14="http://schemas.microsoft.com/office/drawing/2010/main" val="0"/>
              </a:ext>
            </a:extLst>
          </a:blip>
          <a:srcRect l="7907" t="20269" r="8567" b="20364"/>
          <a:stretch/>
        </p:blipFill>
        <p:spPr>
          <a:xfrm>
            <a:off x="7468842" y="31548"/>
            <a:ext cx="1526102" cy="1084667"/>
          </a:xfrm>
          <a:prstGeom prst="rect">
            <a:avLst/>
          </a:prstGeom>
        </p:spPr>
      </p:pic>
    </p:spTree>
    <p:extLst>
      <p:ext uri="{BB962C8B-B14F-4D97-AF65-F5344CB8AC3E}">
        <p14:creationId xmlns:p14="http://schemas.microsoft.com/office/powerpoint/2010/main" val="224605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ight bulb with lines on it&#10;&#10;Description automatically generated">
            <a:extLst>
              <a:ext uri="{FF2B5EF4-FFF2-40B4-BE49-F238E27FC236}">
                <a16:creationId xmlns:a16="http://schemas.microsoft.com/office/drawing/2014/main" id="{37D3BBB1-245F-9B95-930B-55B7CAD5B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99" y="3815282"/>
            <a:ext cx="1117850" cy="1117850"/>
          </a:xfrm>
          <a:prstGeom prst="rect">
            <a:avLst/>
          </a:prstGeom>
        </p:spPr>
      </p:pic>
      <p:sp>
        <p:nvSpPr>
          <p:cNvPr id="2" name="Title 1">
            <a:extLst>
              <a:ext uri="{FF2B5EF4-FFF2-40B4-BE49-F238E27FC236}">
                <a16:creationId xmlns:a16="http://schemas.microsoft.com/office/drawing/2014/main" id="{B3292E9E-E3A6-F6E8-7777-F72A479A5F60}"/>
              </a:ext>
            </a:extLst>
          </p:cNvPr>
          <p:cNvSpPr>
            <a:spLocks noGrp="1"/>
          </p:cNvSpPr>
          <p:nvPr>
            <p:ph type="ctrTitle"/>
          </p:nvPr>
        </p:nvSpPr>
        <p:spPr>
          <a:xfrm>
            <a:off x="1621759" y="3815282"/>
            <a:ext cx="6627542" cy="714375"/>
          </a:xfrm>
        </p:spPr>
        <p:txBody>
          <a:bodyPr>
            <a:normAutofit/>
          </a:bodyPr>
          <a:lstStyle/>
          <a:p>
            <a:pPr algn="l"/>
            <a:r>
              <a:rPr lang="sv-SE" sz="3600" b="1"/>
              <a:t>Myoelectric Control System (MCS).</a:t>
            </a:r>
            <a:endParaRPr lang="en-SE" b="1"/>
          </a:p>
        </p:txBody>
      </p:sp>
      <p:sp>
        <p:nvSpPr>
          <p:cNvPr id="3" name="Subtitle 2">
            <a:extLst>
              <a:ext uri="{FF2B5EF4-FFF2-40B4-BE49-F238E27FC236}">
                <a16:creationId xmlns:a16="http://schemas.microsoft.com/office/drawing/2014/main" id="{9246E302-E3DC-F6E7-141F-828E30C47CF0}"/>
              </a:ext>
            </a:extLst>
          </p:cNvPr>
          <p:cNvSpPr>
            <a:spLocks noGrp="1"/>
          </p:cNvSpPr>
          <p:nvPr>
            <p:ph type="subTitle" idx="1"/>
          </p:nvPr>
        </p:nvSpPr>
        <p:spPr>
          <a:xfrm>
            <a:off x="1300769" y="4563515"/>
            <a:ext cx="6858000" cy="2381250"/>
          </a:xfrm>
        </p:spPr>
        <p:txBody>
          <a:bodyPr>
            <a:normAutofit/>
          </a:bodyPr>
          <a:lstStyle/>
          <a:p>
            <a:r>
              <a:rPr lang="sv-SE" sz="2100">
                <a:latin typeface="+mj-lt"/>
              </a:rPr>
              <a:t>A control system based on the classification of EMG.</a:t>
            </a:r>
            <a:br>
              <a:rPr lang="en-SE" sz="2100">
                <a:latin typeface="+mj-lt"/>
              </a:rPr>
            </a:br>
            <a:endParaRPr lang="sv-SE" sz="2100">
              <a:latin typeface="+mj-lt"/>
            </a:endParaRPr>
          </a:p>
        </p:txBody>
      </p:sp>
      <p:sp>
        <p:nvSpPr>
          <p:cNvPr id="4" name="TextBox 3">
            <a:extLst>
              <a:ext uri="{FF2B5EF4-FFF2-40B4-BE49-F238E27FC236}">
                <a16:creationId xmlns:a16="http://schemas.microsoft.com/office/drawing/2014/main" id="{7EE2F484-A96B-7698-58E6-2DE81D6C5F12}"/>
              </a:ext>
            </a:extLst>
          </p:cNvPr>
          <p:cNvSpPr txBox="1"/>
          <p:nvPr/>
        </p:nvSpPr>
        <p:spPr>
          <a:xfrm>
            <a:off x="1621757" y="1832459"/>
            <a:ext cx="7022592" cy="954107"/>
          </a:xfrm>
          <a:prstGeom prst="rect">
            <a:avLst/>
          </a:prstGeom>
          <a:noFill/>
        </p:spPr>
        <p:txBody>
          <a:bodyPr wrap="square" rtlCol="0">
            <a:spAutoFit/>
          </a:bodyPr>
          <a:lstStyle/>
          <a:p>
            <a:r>
              <a:rPr lang="en-GB" sz="2800" dirty="0">
                <a:latin typeface="+mj-lt"/>
              </a:rPr>
              <a:t>How can we control the exoskeleton to better assist the user?</a:t>
            </a:r>
            <a:endParaRPr lang="en-SE" sz="2800" dirty="0">
              <a:latin typeface="+mj-lt"/>
            </a:endParaRPr>
          </a:p>
        </p:txBody>
      </p:sp>
      <p:pic>
        <p:nvPicPr>
          <p:cNvPr id="9" name="Picture 8" descr="A person leaning on a question mark&#10;&#10;Description automatically generated">
            <a:extLst>
              <a:ext uri="{FF2B5EF4-FFF2-40B4-BE49-F238E27FC236}">
                <a16:creationId xmlns:a16="http://schemas.microsoft.com/office/drawing/2014/main" id="{374B87CC-951B-4800-2C8A-B28E399C3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04" y="1554871"/>
            <a:ext cx="1044545" cy="1521323"/>
          </a:xfrm>
          <a:prstGeom prst="rect">
            <a:avLst/>
          </a:prstGeom>
        </p:spPr>
      </p:pic>
    </p:spTree>
    <p:extLst>
      <p:ext uri="{BB962C8B-B14F-4D97-AF65-F5344CB8AC3E}">
        <p14:creationId xmlns:p14="http://schemas.microsoft.com/office/powerpoint/2010/main" val="9551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a blue line&#10;&#10;Description automatically generated">
            <a:extLst>
              <a:ext uri="{FF2B5EF4-FFF2-40B4-BE49-F238E27FC236}">
                <a16:creationId xmlns:a16="http://schemas.microsoft.com/office/drawing/2014/main" id="{C7BBDA0B-4369-B60E-4ECA-2F168FBA3421}"/>
              </a:ext>
            </a:extLst>
          </p:cNvPr>
          <p:cNvPicPr>
            <a:picLocks noChangeAspect="1"/>
          </p:cNvPicPr>
          <p:nvPr/>
        </p:nvPicPr>
        <p:blipFill rotWithShape="1">
          <a:blip r:embed="rId2">
            <a:extLst>
              <a:ext uri="{28A0092B-C50C-407E-A947-70E740481C1C}">
                <a14:useLocalDpi xmlns:a14="http://schemas.microsoft.com/office/drawing/2010/main" val="0"/>
              </a:ext>
            </a:extLst>
          </a:blip>
          <a:srcRect l="8936" t="6212" r="8659" b="3524"/>
          <a:stretch/>
        </p:blipFill>
        <p:spPr>
          <a:xfrm>
            <a:off x="3810652" y="1748178"/>
            <a:ext cx="5161898" cy="3471522"/>
          </a:xfrm>
          <a:custGeom>
            <a:avLst/>
            <a:gdLst/>
            <a:ahLst/>
            <a:cxnLst/>
            <a:rect l="l" t="t" r="r" b="b"/>
            <a:pathLst>
              <a:path w="4141760" h="4377846">
                <a:moveTo>
                  <a:pt x="0" y="0"/>
                </a:moveTo>
                <a:lnTo>
                  <a:pt x="4141760" y="0"/>
                </a:lnTo>
                <a:lnTo>
                  <a:pt x="4141760" y="4377846"/>
                </a:lnTo>
                <a:lnTo>
                  <a:pt x="0" y="4377846"/>
                </a:lnTo>
                <a:close/>
              </a:path>
            </a:pathLst>
          </a:custGeom>
        </p:spPr>
      </p:pic>
      <p:sp>
        <p:nvSpPr>
          <p:cNvPr id="2" name="Title 1">
            <a:extLst>
              <a:ext uri="{FF2B5EF4-FFF2-40B4-BE49-F238E27FC236}">
                <a16:creationId xmlns:a16="http://schemas.microsoft.com/office/drawing/2014/main" id="{2329FC0B-BC6F-3284-BCB8-5D06DF5F5AF1}"/>
              </a:ext>
            </a:extLst>
          </p:cNvPr>
          <p:cNvSpPr>
            <a:spLocks noGrp="1"/>
          </p:cNvSpPr>
          <p:nvPr>
            <p:ph type="ctrTitle"/>
          </p:nvPr>
        </p:nvSpPr>
        <p:spPr>
          <a:xfrm>
            <a:off x="0" y="1638300"/>
            <a:ext cx="6858000" cy="1790700"/>
          </a:xfrm>
        </p:spPr>
        <p:txBody>
          <a:bodyPr>
            <a:normAutofit/>
          </a:bodyPr>
          <a:lstStyle/>
          <a:p>
            <a:pPr algn="l"/>
            <a:r>
              <a:rPr lang="en-GB" sz="5400" b="1"/>
              <a:t>Method</a:t>
            </a:r>
            <a:br>
              <a:rPr lang="en-GB" sz="4050"/>
            </a:br>
            <a:r>
              <a:rPr lang="en-GB" sz="3600"/>
              <a:t>Software Highlights</a:t>
            </a:r>
            <a:endParaRPr lang="en-SE" sz="3600"/>
          </a:p>
        </p:txBody>
      </p:sp>
      <p:sp>
        <p:nvSpPr>
          <p:cNvPr id="3" name="Subtitle 2">
            <a:extLst>
              <a:ext uri="{FF2B5EF4-FFF2-40B4-BE49-F238E27FC236}">
                <a16:creationId xmlns:a16="http://schemas.microsoft.com/office/drawing/2014/main" id="{BD750888-11ED-04A8-73B8-4EE25A1BBB4F}"/>
              </a:ext>
            </a:extLst>
          </p:cNvPr>
          <p:cNvSpPr>
            <a:spLocks noGrp="1"/>
          </p:cNvSpPr>
          <p:nvPr>
            <p:ph type="subTitle" idx="1"/>
          </p:nvPr>
        </p:nvSpPr>
        <p:spPr>
          <a:xfrm>
            <a:off x="-2286000" y="3703439"/>
            <a:ext cx="6858000" cy="1241822"/>
          </a:xfrm>
        </p:spPr>
        <p:txBody>
          <a:bodyPr/>
          <a:lstStyle/>
          <a:p>
            <a:r>
              <a:rPr lang="sv-SE" dirty="0"/>
              <a:t>SENSE-PLAN-ACT</a:t>
            </a:r>
            <a:endParaRPr lang="en-SE" dirty="0"/>
          </a:p>
        </p:txBody>
      </p:sp>
    </p:spTree>
    <p:extLst>
      <p:ext uri="{BB962C8B-B14F-4D97-AF65-F5344CB8AC3E}">
        <p14:creationId xmlns:p14="http://schemas.microsoft.com/office/powerpoint/2010/main" val="14069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human spine&#10;&#10;Description automatically generated">
            <a:extLst>
              <a:ext uri="{FF2B5EF4-FFF2-40B4-BE49-F238E27FC236}">
                <a16:creationId xmlns:a16="http://schemas.microsoft.com/office/drawing/2014/main" id="{6FC512FC-1309-1862-F4E0-948745310A33}"/>
              </a:ext>
            </a:extLst>
          </p:cNvPr>
          <p:cNvPicPr>
            <a:picLocks noChangeAspect="1"/>
          </p:cNvPicPr>
          <p:nvPr/>
        </p:nvPicPr>
        <p:blipFill rotWithShape="1">
          <a:blip r:embed="rId2">
            <a:extLst>
              <a:ext uri="{28A0092B-C50C-407E-A947-70E740481C1C}">
                <a14:useLocalDpi xmlns:a14="http://schemas.microsoft.com/office/drawing/2010/main" val="0"/>
              </a:ext>
            </a:extLst>
          </a:blip>
          <a:srcRect l="30262" t="4876" r="6923" b="2968"/>
          <a:stretch/>
        </p:blipFill>
        <p:spPr>
          <a:xfrm>
            <a:off x="4437144" y="964733"/>
            <a:ext cx="1239757" cy="3533591"/>
          </a:xfrm>
          <a:prstGeom prst="rect">
            <a:avLst/>
          </a:prstGeom>
        </p:spPr>
      </p:pic>
      <p:pic>
        <p:nvPicPr>
          <p:cNvPr id="8" name="Picture 7">
            <a:extLst>
              <a:ext uri="{FF2B5EF4-FFF2-40B4-BE49-F238E27FC236}">
                <a16:creationId xmlns:a16="http://schemas.microsoft.com/office/drawing/2014/main" id="{E2D61C8E-2D74-44AA-122A-BBB05092C281}"/>
              </a:ext>
            </a:extLst>
          </p:cNvPr>
          <p:cNvPicPr>
            <a:picLocks noChangeAspect="1"/>
          </p:cNvPicPr>
          <p:nvPr/>
        </p:nvPicPr>
        <p:blipFill rotWithShape="1">
          <a:blip r:embed="rId3"/>
          <a:srcRect l="4811"/>
          <a:stretch/>
        </p:blipFill>
        <p:spPr>
          <a:xfrm>
            <a:off x="5615941" y="1680060"/>
            <a:ext cx="3349607" cy="3533843"/>
          </a:xfrm>
          <a:prstGeom prst="rect">
            <a:avLst/>
          </a:prstGeom>
        </p:spPr>
      </p:pic>
      <p:sp>
        <p:nvSpPr>
          <p:cNvPr id="10" name="TextBox 9">
            <a:extLst>
              <a:ext uri="{FF2B5EF4-FFF2-40B4-BE49-F238E27FC236}">
                <a16:creationId xmlns:a16="http://schemas.microsoft.com/office/drawing/2014/main" id="{2822F2BB-A9D9-9D6E-219B-3412783B902B}"/>
              </a:ext>
            </a:extLst>
          </p:cNvPr>
          <p:cNvSpPr txBox="1"/>
          <p:nvPr/>
        </p:nvSpPr>
        <p:spPr>
          <a:xfrm>
            <a:off x="6039563" y="2298824"/>
            <a:ext cx="1759490" cy="369332"/>
          </a:xfrm>
          <a:prstGeom prst="rect">
            <a:avLst/>
          </a:prstGeom>
          <a:noFill/>
        </p:spPr>
        <p:txBody>
          <a:bodyPr wrap="square">
            <a:spAutoFit/>
          </a:bodyPr>
          <a:lstStyle/>
          <a:p>
            <a:r>
              <a:rPr lang="en-GB" b="1"/>
              <a:t>Muscle</a:t>
            </a:r>
            <a:endParaRPr lang="en-SE" b="1"/>
          </a:p>
        </p:txBody>
      </p:sp>
      <p:sp>
        <p:nvSpPr>
          <p:cNvPr id="19" name="TextBox 18">
            <a:extLst>
              <a:ext uri="{FF2B5EF4-FFF2-40B4-BE49-F238E27FC236}">
                <a16:creationId xmlns:a16="http://schemas.microsoft.com/office/drawing/2014/main" id="{4757E9CE-1BD0-DC2B-8D6C-05AC21DCD5E5}"/>
              </a:ext>
            </a:extLst>
          </p:cNvPr>
          <p:cNvSpPr txBox="1"/>
          <p:nvPr/>
        </p:nvSpPr>
        <p:spPr>
          <a:xfrm>
            <a:off x="7206103" y="3107556"/>
            <a:ext cx="2115070" cy="369332"/>
          </a:xfrm>
          <a:prstGeom prst="rect">
            <a:avLst/>
          </a:prstGeom>
          <a:noFill/>
        </p:spPr>
        <p:txBody>
          <a:bodyPr wrap="square">
            <a:spAutoFit/>
          </a:bodyPr>
          <a:lstStyle/>
          <a:p>
            <a:r>
              <a:rPr lang="en-GB" b="1"/>
              <a:t>Motor neuron</a:t>
            </a:r>
            <a:endParaRPr lang="en-SE"/>
          </a:p>
        </p:txBody>
      </p:sp>
      <p:sp>
        <p:nvSpPr>
          <p:cNvPr id="13" name="TextBox 12">
            <a:extLst>
              <a:ext uri="{FF2B5EF4-FFF2-40B4-BE49-F238E27FC236}">
                <a16:creationId xmlns:a16="http://schemas.microsoft.com/office/drawing/2014/main" id="{2BDFFB5D-D8EF-F89C-6F15-18AA4CBC51E6}"/>
              </a:ext>
            </a:extLst>
          </p:cNvPr>
          <p:cNvSpPr txBox="1"/>
          <p:nvPr/>
        </p:nvSpPr>
        <p:spPr>
          <a:xfrm>
            <a:off x="6839536" y="-2273158"/>
            <a:ext cx="1002086" cy="1754326"/>
          </a:xfrm>
          <a:prstGeom prst="rect">
            <a:avLst/>
          </a:prstGeom>
          <a:noFill/>
        </p:spPr>
        <p:txBody>
          <a:bodyPr wrap="square">
            <a:spAutoFit/>
          </a:bodyPr>
          <a:lstStyle/>
          <a:p>
            <a:r>
              <a:rPr lang="en-GB" sz="1350" b="1">
                <a:solidFill>
                  <a:srgbClr val="FF0000"/>
                </a:solidFill>
              </a:rPr>
              <a:t>Spinal cord</a:t>
            </a:r>
          </a:p>
          <a:p>
            <a:endParaRPr lang="en-GB" sz="1350" b="1">
              <a:solidFill>
                <a:srgbClr val="FF0000"/>
              </a:solidFill>
            </a:endParaRPr>
          </a:p>
          <a:p>
            <a:endParaRPr lang="en-GB" sz="1350" b="1">
              <a:solidFill>
                <a:srgbClr val="FF0000"/>
              </a:solidFill>
            </a:endParaRPr>
          </a:p>
          <a:p>
            <a:r>
              <a:rPr lang="sv-SE" sz="1350" b="1">
                <a:solidFill>
                  <a:srgbClr val="FF0000"/>
                </a:solidFill>
              </a:rPr>
              <a:t>CHANGE THIS TO A WHOLE SPINAL CORD</a:t>
            </a:r>
            <a:endParaRPr lang="en-SE" sz="1350" b="1">
              <a:solidFill>
                <a:srgbClr val="FF0000"/>
              </a:solidFill>
            </a:endParaRPr>
          </a:p>
        </p:txBody>
      </p:sp>
      <p:sp>
        <p:nvSpPr>
          <p:cNvPr id="17" name="TextBox 16">
            <a:extLst>
              <a:ext uri="{FF2B5EF4-FFF2-40B4-BE49-F238E27FC236}">
                <a16:creationId xmlns:a16="http://schemas.microsoft.com/office/drawing/2014/main" id="{BC138119-0AC5-668E-2215-FE99F0B6E943}"/>
              </a:ext>
            </a:extLst>
          </p:cNvPr>
          <p:cNvSpPr txBox="1"/>
          <p:nvPr/>
        </p:nvSpPr>
        <p:spPr>
          <a:xfrm>
            <a:off x="7674331" y="5026112"/>
            <a:ext cx="1584390" cy="369332"/>
          </a:xfrm>
          <a:prstGeom prst="rect">
            <a:avLst/>
          </a:prstGeom>
          <a:noFill/>
        </p:spPr>
        <p:txBody>
          <a:bodyPr wrap="square">
            <a:spAutoFit/>
          </a:bodyPr>
          <a:lstStyle/>
          <a:p>
            <a:r>
              <a:rPr lang="en-GB" b="1"/>
              <a:t>Muscle fibres</a:t>
            </a:r>
            <a:endParaRPr lang="en-SE"/>
          </a:p>
        </p:txBody>
      </p:sp>
      <p:sp>
        <p:nvSpPr>
          <p:cNvPr id="27" name="TextBox 26">
            <a:extLst>
              <a:ext uri="{FF2B5EF4-FFF2-40B4-BE49-F238E27FC236}">
                <a16:creationId xmlns:a16="http://schemas.microsoft.com/office/drawing/2014/main" id="{84E9277A-9D27-5F32-4266-EEA80D37DAFA}"/>
              </a:ext>
            </a:extLst>
          </p:cNvPr>
          <p:cNvSpPr txBox="1"/>
          <p:nvPr/>
        </p:nvSpPr>
        <p:spPr>
          <a:xfrm>
            <a:off x="112186" y="1074174"/>
            <a:ext cx="7522368" cy="784830"/>
          </a:xfrm>
          <a:prstGeom prst="rect">
            <a:avLst/>
          </a:prstGeom>
          <a:noFill/>
        </p:spPr>
        <p:txBody>
          <a:bodyPr wrap="square">
            <a:spAutoFit/>
          </a:bodyPr>
          <a:lstStyle/>
          <a:p>
            <a:r>
              <a:rPr lang="en-GB" sz="4500"/>
              <a:t>Muscle &amp; Nerves</a:t>
            </a:r>
            <a:endParaRPr lang="en-SE" sz="4500"/>
          </a:p>
        </p:txBody>
      </p:sp>
      <p:sp>
        <p:nvSpPr>
          <p:cNvPr id="50" name="TextBox 49">
            <a:extLst>
              <a:ext uri="{FF2B5EF4-FFF2-40B4-BE49-F238E27FC236}">
                <a16:creationId xmlns:a16="http://schemas.microsoft.com/office/drawing/2014/main" id="{A71D613C-80CF-6AEA-A5D0-4DD5DD829C55}"/>
              </a:ext>
            </a:extLst>
          </p:cNvPr>
          <p:cNvSpPr txBox="1"/>
          <p:nvPr/>
        </p:nvSpPr>
        <p:spPr>
          <a:xfrm>
            <a:off x="178452" y="4048461"/>
            <a:ext cx="5012493" cy="830997"/>
          </a:xfrm>
          <a:prstGeom prst="rect">
            <a:avLst/>
          </a:prstGeom>
          <a:noFill/>
        </p:spPr>
        <p:txBody>
          <a:bodyPr wrap="square">
            <a:spAutoFit/>
          </a:bodyPr>
          <a:lstStyle/>
          <a:p>
            <a:pPr marL="214313" indent="-214313">
              <a:buFont typeface="Wingdings" panose="05000000000000000000" pitchFamily="2" charset="2"/>
              <a:buChar char="Ø"/>
            </a:pPr>
            <a:r>
              <a:rPr lang="en-GB" sz="2400" dirty="0">
                <a:latin typeface="Söhne"/>
              </a:rPr>
              <a:t>When a motor neuron fires and generates electrical activity.</a:t>
            </a:r>
            <a:endParaRPr lang="en-SE" sz="2400" dirty="0"/>
          </a:p>
        </p:txBody>
      </p:sp>
      <p:sp>
        <p:nvSpPr>
          <p:cNvPr id="52" name="TextBox 51">
            <a:extLst>
              <a:ext uri="{FF2B5EF4-FFF2-40B4-BE49-F238E27FC236}">
                <a16:creationId xmlns:a16="http://schemas.microsoft.com/office/drawing/2014/main" id="{7F72E553-5F84-AD85-010B-387B537C6ADD}"/>
              </a:ext>
            </a:extLst>
          </p:cNvPr>
          <p:cNvSpPr txBox="1"/>
          <p:nvPr/>
        </p:nvSpPr>
        <p:spPr>
          <a:xfrm>
            <a:off x="178452" y="5189342"/>
            <a:ext cx="5523505" cy="830997"/>
          </a:xfrm>
          <a:prstGeom prst="rect">
            <a:avLst/>
          </a:prstGeom>
          <a:noFill/>
        </p:spPr>
        <p:txBody>
          <a:bodyPr wrap="square">
            <a:spAutoFit/>
          </a:bodyPr>
          <a:lstStyle/>
          <a:p>
            <a:pPr marL="214313" indent="-214313">
              <a:buFont typeface="Wingdings" panose="05000000000000000000" pitchFamily="2" charset="2"/>
              <a:buChar char="Ø"/>
            </a:pPr>
            <a:r>
              <a:rPr lang="en-GB" sz="2400" dirty="0">
                <a:latin typeface="Söhne"/>
              </a:rPr>
              <a:t>The summation of the electrical activities </a:t>
            </a:r>
            <a:r>
              <a:rPr lang="en-GB" sz="2400" dirty="0"/>
              <a:t>→ </a:t>
            </a:r>
            <a:r>
              <a:rPr lang="en-GB" sz="2400" dirty="0">
                <a:latin typeface="Söhne"/>
              </a:rPr>
              <a:t>Motor Unit Action Potentials (MUAPs)</a:t>
            </a:r>
            <a:endParaRPr lang="en-SE" sz="2400" dirty="0"/>
          </a:p>
        </p:txBody>
      </p:sp>
      <p:sp>
        <p:nvSpPr>
          <p:cNvPr id="2" name="TextBox 1">
            <a:extLst>
              <a:ext uri="{FF2B5EF4-FFF2-40B4-BE49-F238E27FC236}">
                <a16:creationId xmlns:a16="http://schemas.microsoft.com/office/drawing/2014/main" id="{C9AC1769-C660-7C5C-2219-4CC2CD0055B8}"/>
              </a:ext>
            </a:extLst>
          </p:cNvPr>
          <p:cNvSpPr txBox="1"/>
          <p:nvPr/>
        </p:nvSpPr>
        <p:spPr>
          <a:xfrm>
            <a:off x="6839618" y="4621803"/>
            <a:ext cx="1460593" cy="369332"/>
          </a:xfrm>
          <a:prstGeom prst="rect">
            <a:avLst/>
          </a:prstGeom>
          <a:noFill/>
        </p:spPr>
        <p:txBody>
          <a:bodyPr wrap="none" rtlCol="0">
            <a:spAutoFit/>
          </a:bodyPr>
          <a:lstStyle/>
          <a:p>
            <a:r>
              <a:rPr lang="en-GB" b="1">
                <a:solidFill>
                  <a:srgbClr val="0070C0"/>
                </a:solidFill>
              </a:rPr>
              <a:t>MOTOR UNIT</a:t>
            </a:r>
            <a:endParaRPr lang="en-SE" b="1">
              <a:solidFill>
                <a:srgbClr val="0070C0"/>
              </a:solidFill>
            </a:endParaRPr>
          </a:p>
        </p:txBody>
      </p:sp>
      <p:sp>
        <p:nvSpPr>
          <p:cNvPr id="7" name="TextBox 6">
            <a:extLst>
              <a:ext uri="{FF2B5EF4-FFF2-40B4-BE49-F238E27FC236}">
                <a16:creationId xmlns:a16="http://schemas.microsoft.com/office/drawing/2014/main" id="{20183F77-5465-952D-E889-BEBE0A61D473}"/>
              </a:ext>
            </a:extLst>
          </p:cNvPr>
          <p:cNvSpPr txBox="1"/>
          <p:nvPr/>
        </p:nvSpPr>
        <p:spPr>
          <a:xfrm>
            <a:off x="178452" y="2872912"/>
            <a:ext cx="5388020" cy="830997"/>
          </a:xfrm>
          <a:prstGeom prst="rect">
            <a:avLst/>
          </a:prstGeom>
          <a:noFill/>
        </p:spPr>
        <p:txBody>
          <a:bodyPr wrap="square">
            <a:spAutoFit/>
          </a:bodyPr>
          <a:lstStyle/>
          <a:p>
            <a:pPr marL="214313" indent="-214313">
              <a:buFont typeface="Wingdings" panose="05000000000000000000" pitchFamily="2" charset="2"/>
              <a:buChar char="Ø"/>
            </a:pPr>
            <a:r>
              <a:rPr lang="en-GB" sz="2400" dirty="0"/>
              <a:t>Muscle activation &amp; movement:</a:t>
            </a:r>
          </a:p>
          <a:p>
            <a:r>
              <a:rPr lang="en-GB" sz="2400" dirty="0"/>
              <a:t> Brain → Spinal cord  →  Muscles.</a:t>
            </a:r>
            <a:endParaRPr lang="en-SE" sz="2400" dirty="0"/>
          </a:p>
        </p:txBody>
      </p:sp>
      <p:pic>
        <p:nvPicPr>
          <p:cNvPr id="4" name="Picture 3" descr="A human brain in a head&#10;&#10;Description automatically generated">
            <a:extLst>
              <a:ext uri="{FF2B5EF4-FFF2-40B4-BE49-F238E27FC236}">
                <a16:creationId xmlns:a16="http://schemas.microsoft.com/office/drawing/2014/main" id="{E6F4B7CE-A1EB-1568-D421-F31088298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378" y="-2297819"/>
            <a:ext cx="1411556" cy="1583766"/>
          </a:xfrm>
          <a:prstGeom prst="rect">
            <a:avLst/>
          </a:prstGeom>
        </p:spPr>
      </p:pic>
      <p:sp>
        <p:nvSpPr>
          <p:cNvPr id="5" name="TextBox 4">
            <a:extLst>
              <a:ext uri="{FF2B5EF4-FFF2-40B4-BE49-F238E27FC236}">
                <a16:creationId xmlns:a16="http://schemas.microsoft.com/office/drawing/2014/main" id="{A1767747-57BA-6F1D-DD8B-EBCF3AFB7278}"/>
              </a:ext>
            </a:extLst>
          </p:cNvPr>
          <p:cNvSpPr txBox="1"/>
          <p:nvPr/>
        </p:nvSpPr>
        <p:spPr>
          <a:xfrm>
            <a:off x="7391808" y="1498973"/>
            <a:ext cx="1691234" cy="577081"/>
          </a:xfrm>
          <a:prstGeom prst="rect">
            <a:avLst/>
          </a:prstGeom>
          <a:noFill/>
        </p:spPr>
        <p:txBody>
          <a:bodyPr wrap="square">
            <a:spAutoFit/>
          </a:bodyPr>
          <a:lstStyle/>
          <a:p>
            <a:r>
              <a:rPr lang="en-GB" b="1"/>
              <a:t>Spinal cord</a:t>
            </a:r>
          </a:p>
          <a:p>
            <a:r>
              <a:rPr lang="en-GB" sz="1350" b="1">
                <a:latin typeface="Söhne"/>
              </a:rPr>
              <a:t>Cross-sectional view</a:t>
            </a:r>
            <a:r>
              <a:rPr lang="en-GB" sz="1350" b="1"/>
              <a:t> </a:t>
            </a:r>
          </a:p>
        </p:txBody>
      </p:sp>
    </p:spTree>
    <p:extLst>
      <p:ext uri="{BB962C8B-B14F-4D97-AF65-F5344CB8AC3E}">
        <p14:creationId xmlns:p14="http://schemas.microsoft.com/office/powerpoint/2010/main" val="113113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 of a motor unit&#10;&#10;Description automatically generated">
            <a:extLst>
              <a:ext uri="{FF2B5EF4-FFF2-40B4-BE49-F238E27FC236}">
                <a16:creationId xmlns:a16="http://schemas.microsoft.com/office/drawing/2014/main" id="{F9AD4990-2D29-5E80-B1C6-F805083B717B}"/>
              </a:ext>
            </a:extLst>
          </p:cNvPr>
          <p:cNvPicPr>
            <a:picLocks noChangeAspect="1"/>
          </p:cNvPicPr>
          <p:nvPr/>
        </p:nvPicPr>
        <p:blipFill rotWithShape="1">
          <a:blip r:embed="rId2">
            <a:extLst>
              <a:ext uri="{28A0092B-C50C-407E-A947-70E740481C1C}">
                <a14:useLocalDpi xmlns:a14="http://schemas.microsoft.com/office/drawing/2010/main" val="0"/>
              </a:ext>
            </a:extLst>
          </a:blip>
          <a:srcRect r="-78221"/>
          <a:stretch/>
        </p:blipFill>
        <p:spPr>
          <a:xfrm>
            <a:off x="643936" y="2869776"/>
            <a:ext cx="9358999" cy="3226340"/>
          </a:xfrm>
          <a:prstGeom prst="rect">
            <a:avLst/>
          </a:prstGeom>
        </p:spPr>
      </p:pic>
      <p:sp>
        <p:nvSpPr>
          <p:cNvPr id="2" name="Title 1">
            <a:extLst>
              <a:ext uri="{FF2B5EF4-FFF2-40B4-BE49-F238E27FC236}">
                <a16:creationId xmlns:a16="http://schemas.microsoft.com/office/drawing/2014/main" id="{55FA5DA6-823F-7E6E-55B4-0CBFB706F11A}"/>
              </a:ext>
            </a:extLst>
          </p:cNvPr>
          <p:cNvSpPr>
            <a:spLocks noGrp="1"/>
          </p:cNvSpPr>
          <p:nvPr>
            <p:ph type="ctrTitle"/>
          </p:nvPr>
        </p:nvSpPr>
        <p:spPr>
          <a:xfrm>
            <a:off x="1541470" y="761884"/>
            <a:ext cx="6080812" cy="908447"/>
          </a:xfrm>
        </p:spPr>
        <p:txBody>
          <a:bodyPr>
            <a:normAutofit fontScale="90000"/>
          </a:bodyPr>
          <a:lstStyle/>
          <a:p>
            <a:r>
              <a:rPr lang="en-GB"/>
              <a:t>Electromyography (EMG)</a:t>
            </a:r>
            <a:endParaRPr lang="en-SE"/>
          </a:p>
        </p:txBody>
      </p:sp>
      <p:sp>
        <p:nvSpPr>
          <p:cNvPr id="3" name="Subtitle 2">
            <a:extLst>
              <a:ext uri="{FF2B5EF4-FFF2-40B4-BE49-F238E27FC236}">
                <a16:creationId xmlns:a16="http://schemas.microsoft.com/office/drawing/2014/main" id="{9981879F-95E0-7BD9-6319-513688773011}"/>
              </a:ext>
            </a:extLst>
          </p:cNvPr>
          <p:cNvSpPr>
            <a:spLocks noGrp="1"/>
          </p:cNvSpPr>
          <p:nvPr>
            <p:ph type="subTitle" idx="1"/>
          </p:nvPr>
        </p:nvSpPr>
        <p:spPr>
          <a:xfrm>
            <a:off x="236084" y="1777706"/>
            <a:ext cx="8624888" cy="1658832"/>
          </a:xfrm>
        </p:spPr>
        <p:txBody>
          <a:bodyPr>
            <a:normAutofit/>
          </a:bodyPr>
          <a:lstStyle/>
          <a:p>
            <a:pPr algn="l"/>
            <a:r>
              <a:rPr lang="en-GB" sz="2600" dirty="0"/>
              <a:t>“</a:t>
            </a:r>
            <a:r>
              <a:rPr lang="en-GB" sz="2600" i="1" dirty="0"/>
              <a:t>EMG is the study of muscle function through the inquiry of electrical signal the muscles emanate</a:t>
            </a:r>
            <a:r>
              <a:rPr lang="en-GB" sz="2600" dirty="0"/>
              <a:t>”, Konrad 2005</a:t>
            </a:r>
            <a:endParaRPr lang="en-SE" sz="2600" dirty="0"/>
          </a:p>
          <a:p>
            <a:pPr algn="l"/>
            <a:endParaRPr lang="en-SE" sz="2600" dirty="0"/>
          </a:p>
        </p:txBody>
      </p:sp>
      <p:pic>
        <p:nvPicPr>
          <p:cNvPr id="12" name="Picture 11" descr="A blue line graph with white text&#10;&#10;Description automatically generated">
            <a:extLst>
              <a:ext uri="{FF2B5EF4-FFF2-40B4-BE49-F238E27FC236}">
                <a16:creationId xmlns:a16="http://schemas.microsoft.com/office/drawing/2014/main" id="{4F1F84CB-1C4D-6331-22F4-F1E6E3C19627}"/>
              </a:ext>
            </a:extLst>
          </p:cNvPr>
          <p:cNvPicPr>
            <a:picLocks noChangeAspect="1"/>
          </p:cNvPicPr>
          <p:nvPr/>
        </p:nvPicPr>
        <p:blipFill rotWithShape="1">
          <a:blip r:embed="rId3">
            <a:extLst>
              <a:ext uri="{28A0092B-C50C-407E-A947-70E740481C1C}">
                <a14:useLocalDpi xmlns:a14="http://schemas.microsoft.com/office/drawing/2010/main" val="0"/>
              </a:ext>
            </a:extLst>
          </a:blip>
          <a:srcRect l="15625" t="14991" r="13716" b="12093"/>
          <a:stretch/>
        </p:blipFill>
        <p:spPr>
          <a:xfrm>
            <a:off x="5142849" y="4420679"/>
            <a:ext cx="3214976" cy="1658832"/>
          </a:xfrm>
          <a:prstGeom prst="rect">
            <a:avLst/>
          </a:prstGeom>
        </p:spPr>
      </p:pic>
      <p:sp>
        <p:nvSpPr>
          <p:cNvPr id="14" name="TextBox 13">
            <a:extLst>
              <a:ext uri="{FF2B5EF4-FFF2-40B4-BE49-F238E27FC236}">
                <a16:creationId xmlns:a16="http://schemas.microsoft.com/office/drawing/2014/main" id="{2EC9A401-CB34-CB98-DBA1-D26A31AE960C}"/>
              </a:ext>
            </a:extLst>
          </p:cNvPr>
          <p:cNvSpPr txBox="1"/>
          <p:nvPr/>
        </p:nvSpPr>
        <p:spPr>
          <a:xfrm>
            <a:off x="5489507" y="4074431"/>
            <a:ext cx="2868320" cy="369332"/>
          </a:xfrm>
          <a:prstGeom prst="rect">
            <a:avLst/>
          </a:prstGeom>
          <a:noFill/>
        </p:spPr>
        <p:txBody>
          <a:bodyPr wrap="square">
            <a:spAutoFit/>
          </a:bodyPr>
          <a:lstStyle/>
          <a:p>
            <a:r>
              <a:rPr lang="en-GB"/>
              <a:t>EMG signal in time domain</a:t>
            </a:r>
            <a:endParaRPr lang="en-SE"/>
          </a:p>
        </p:txBody>
      </p:sp>
    </p:spTree>
    <p:extLst>
      <p:ext uri="{BB962C8B-B14F-4D97-AF65-F5344CB8AC3E}">
        <p14:creationId xmlns:p14="http://schemas.microsoft.com/office/powerpoint/2010/main" val="165066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23-C873-3642-3EF4-998137CEF282}"/>
              </a:ext>
            </a:extLst>
          </p:cNvPr>
          <p:cNvSpPr>
            <a:spLocks noGrp="1"/>
          </p:cNvSpPr>
          <p:nvPr>
            <p:ph type="ctrTitle"/>
          </p:nvPr>
        </p:nvSpPr>
        <p:spPr>
          <a:xfrm>
            <a:off x="98981" y="1007850"/>
            <a:ext cx="6067471" cy="697468"/>
          </a:xfrm>
        </p:spPr>
        <p:txBody>
          <a:bodyPr>
            <a:noAutofit/>
          </a:bodyPr>
          <a:lstStyle/>
          <a:p>
            <a:pPr algn="l"/>
            <a:r>
              <a:rPr lang="en-GB" sz="4050"/>
              <a:t>EMG  basic characteristics</a:t>
            </a:r>
            <a:endParaRPr lang="en-SE" sz="4050"/>
          </a:p>
        </p:txBody>
      </p:sp>
      <p:sp>
        <p:nvSpPr>
          <p:cNvPr id="3" name="Subtitle 2">
            <a:extLst>
              <a:ext uri="{FF2B5EF4-FFF2-40B4-BE49-F238E27FC236}">
                <a16:creationId xmlns:a16="http://schemas.microsoft.com/office/drawing/2014/main" id="{2394285A-1CAE-B71E-A6DD-F610DE5FD0D3}"/>
              </a:ext>
            </a:extLst>
          </p:cNvPr>
          <p:cNvSpPr>
            <a:spLocks noGrp="1"/>
          </p:cNvSpPr>
          <p:nvPr>
            <p:ph type="subTitle" idx="1"/>
          </p:nvPr>
        </p:nvSpPr>
        <p:spPr>
          <a:xfrm>
            <a:off x="342119" y="2214059"/>
            <a:ext cx="3888474" cy="3314924"/>
          </a:xfrm>
        </p:spPr>
        <p:txBody>
          <a:bodyPr>
            <a:noAutofit/>
          </a:bodyPr>
          <a:lstStyle/>
          <a:p>
            <a:pPr algn="l"/>
            <a:r>
              <a:rPr lang="sv-SE" dirty="0">
                <a:latin typeface="+mj-lt"/>
              </a:rPr>
              <a:t>Anatomical and physiological properties of muscles.</a:t>
            </a:r>
          </a:p>
          <a:p>
            <a:pPr algn="l"/>
            <a:endParaRPr lang="sv-SE" dirty="0">
              <a:latin typeface="+mj-lt"/>
            </a:endParaRPr>
          </a:p>
          <a:p>
            <a:pPr marL="257175" indent="-257175" algn="l">
              <a:buFont typeface="Wingdings" panose="05000000000000000000" pitchFamily="2" charset="2"/>
              <a:buChar char="Ø"/>
            </a:pPr>
            <a:r>
              <a:rPr lang="sv-SE" dirty="0">
                <a:latin typeface="+mj-lt"/>
              </a:rPr>
              <a:t>Amplitude: 0 to 10 mV (peak-to-peak) or 0-1.5 mV (rms)</a:t>
            </a:r>
          </a:p>
          <a:p>
            <a:pPr marL="257175" indent="-257175" algn="l">
              <a:buFont typeface="Wingdings" panose="05000000000000000000" pitchFamily="2" charset="2"/>
              <a:buChar char="Ø"/>
            </a:pPr>
            <a:endParaRPr lang="sv-SE" dirty="0">
              <a:latin typeface="+mj-lt"/>
            </a:endParaRPr>
          </a:p>
          <a:p>
            <a:pPr marL="257175" indent="-257175" algn="l">
              <a:buFont typeface="Wingdings" panose="05000000000000000000" pitchFamily="2" charset="2"/>
              <a:buChar char="Ø"/>
            </a:pPr>
            <a:r>
              <a:rPr lang="sv-SE" dirty="0">
                <a:latin typeface="+mj-lt"/>
              </a:rPr>
              <a:t>Frequency: 0 to 500 Hz</a:t>
            </a:r>
          </a:p>
          <a:p>
            <a:pPr algn="l"/>
            <a:r>
              <a:rPr lang="sv-SE" dirty="0">
                <a:latin typeface="+mj-lt"/>
              </a:rPr>
              <a:t>Usable enery: 30 to 250 Hz.</a:t>
            </a:r>
          </a:p>
          <a:p>
            <a:pPr marL="257175" indent="-257175" algn="l">
              <a:buFont typeface="Wingdings" panose="05000000000000000000" pitchFamily="2" charset="2"/>
              <a:buChar char="Ø"/>
            </a:pPr>
            <a:endParaRPr lang="en-SE"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27584C-0D8E-DFD7-1B4C-FC90A12C0FEF}"/>
                  </a:ext>
                </a:extLst>
              </p:cNvPr>
              <p:cNvSpPr txBox="1"/>
              <p:nvPr/>
            </p:nvSpPr>
            <p:spPr>
              <a:xfrm>
                <a:off x="6357172" y="2418113"/>
                <a:ext cx="2425279" cy="584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1350" dirty="0">
                          <a:latin typeface="Cambria Math" panose="02040503050406030204" pitchFamily="18" charset="0"/>
                          <a:ea typeface="Cambria Math" panose="02040503050406030204" pitchFamily="18" charset="0"/>
                        </a:rPr>
                        <m:t>x</m:t>
                      </m:r>
                      <m:r>
                        <m:rPr>
                          <m:nor/>
                        </m:rPr>
                        <a:rPr lang="pt-BR" sz="1350" dirty="0">
                          <a:latin typeface="Cambria Math" panose="02040503050406030204" pitchFamily="18" charset="0"/>
                          <a:ea typeface="Cambria Math" panose="02040503050406030204" pitchFamily="18" charset="0"/>
                        </a:rPr>
                        <m:t>(</m:t>
                      </m:r>
                      <m:r>
                        <m:rPr>
                          <m:nor/>
                        </m:rPr>
                        <a:rPr lang="pt-BR" sz="1350" dirty="0">
                          <a:latin typeface="Cambria Math" panose="02040503050406030204" pitchFamily="18" charset="0"/>
                          <a:ea typeface="Cambria Math" panose="02040503050406030204" pitchFamily="18" charset="0"/>
                        </a:rPr>
                        <m:t>n</m:t>
                      </m:r>
                      <m:r>
                        <m:rPr>
                          <m:nor/>
                        </m:rPr>
                        <a:rPr lang="pt-BR" sz="1350" dirty="0">
                          <a:latin typeface="Cambria Math" panose="02040503050406030204" pitchFamily="18" charset="0"/>
                          <a:ea typeface="Cambria Math" panose="02040503050406030204" pitchFamily="18" charset="0"/>
                        </a:rPr>
                        <m:t>)</m:t>
                      </m:r>
                      <m:r>
                        <a:rPr lang="pt-BR" sz="1350" i="1">
                          <a:latin typeface="Cambria Math" panose="02040503050406030204" pitchFamily="18" charset="0"/>
                          <a:ea typeface="Cambria Math" panose="02040503050406030204" pitchFamily="18" charset="0"/>
                        </a:rPr>
                        <m:t>=</m:t>
                      </m:r>
                      <m:nary>
                        <m:naryPr>
                          <m:chr m:val="∑"/>
                          <m:ctrlPr>
                            <a:rPr lang="pt-BR" sz="1350" i="1">
                              <a:latin typeface="Cambria Math" panose="02040503050406030204" pitchFamily="18" charset="0"/>
                              <a:ea typeface="Cambria Math" panose="02040503050406030204" pitchFamily="18" charset="0"/>
                            </a:rPr>
                          </m:ctrlPr>
                        </m:naryPr>
                        <m:sub>
                          <m:r>
                            <m:rPr>
                              <m:brk m:alnAt="23"/>
                            </m:rPr>
                            <a:rPr lang="sv-SE" sz="1350" i="1">
                              <a:latin typeface="Cambria Math" panose="02040503050406030204" pitchFamily="18" charset="0"/>
                              <a:ea typeface="Cambria Math" panose="02040503050406030204" pitchFamily="18" charset="0"/>
                            </a:rPr>
                            <m:t>𝑟</m:t>
                          </m:r>
                          <m:r>
                            <a:rPr lang="pt-BR" sz="1350" i="1">
                              <a:latin typeface="Cambria Math" panose="02040503050406030204" pitchFamily="18" charset="0"/>
                              <a:ea typeface="Cambria Math" panose="02040503050406030204" pitchFamily="18" charset="0"/>
                            </a:rPr>
                            <m:t>=0</m:t>
                          </m:r>
                        </m:sub>
                        <m:sup>
                          <m:r>
                            <a:rPr lang="sv-SE" sz="1350" i="1">
                              <a:latin typeface="Cambria Math" panose="02040503050406030204" pitchFamily="18" charset="0"/>
                              <a:ea typeface="Cambria Math" panose="02040503050406030204" pitchFamily="18" charset="0"/>
                            </a:rPr>
                            <m:t>𝑁</m:t>
                          </m:r>
                          <m:r>
                            <a:rPr lang="sv-SE" sz="1350" i="1">
                              <a:latin typeface="Cambria Math" panose="02040503050406030204" pitchFamily="18" charset="0"/>
                              <a:ea typeface="Cambria Math" panose="02040503050406030204" pitchFamily="18" charset="0"/>
                            </a:rPr>
                            <m:t>−1</m:t>
                          </m:r>
                        </m:sup>
                        <m:e>
                          <m:r>
                            <a:rPr lang="sv-SE" sz="1350" i="1">
                              <a:latin typeface="Cambria Math" panose="02040503050406030204" pitchFamily="18" charset="0"/>
                              <a:ea typeface="Cambria Math" panose="02040503050406030204" pitchFamily="18" charset="0"/>
                            </a:rPr>
                            <m:t>h</m:t>
                          </m:r>
                          <m:d>
                            <m:dPr>
                              <m:ctrlPr>
                                <a:rPr lang="sv-SE" sz="1350" i="1">
                                  <a:latin typeface="Cambria Math" panose="02040503050406030204" pitchFamily="18" charset="0"/>
                                  <a:ea typeface="Cambria Math" panose="02040503050406030204" pitchFamily="18" charset="0"/>
                                </a:rPr>
                              </m:ctrlPr>
                            </m:dPr>
                            <m:e>
                              <m:r>
                                <a:rPr lang="sv-SE" sz="1350" i="1">
                                  <a:latin typeface="Cambria Math" panose="02040503050406030204" pitchFamily="18" charset="0"/>
                                  <a:ea typeface="Cambria Math" panose="02040503050406030204" pitchFamily="18" charset="0"/>
                                </a:rPr>
                                <m:t>𝑟</m:t>
                              </m:r>
                            </m:e>
                          </m:d>
                          <m:r>
                            <a:rPr lang="sv-SE" sz="1350" i="1">
                              <a:latin typeface="Cambria Math" panose="02040503050406030204" pitchFamily="18" charset="0"/>
                              <a:ea typeface="Cambria Math" panose="02040503050406030204" pitchFamily="18" charset="0"/>
                            </a:rPr>
                            <m:t>𝑒</m:t>
                          </m:r>
                          <m:d>
                            <m:dPr>
                              <m:ctrlPr>
                                <a:rPr lang="sv-SE" sz="1350" i="1">
                                  <a:latin typeface="Cambria Math" panose="02040503050406030204" pitchFamily="18" charset="0"/>
                                  <a:ea typeface="Cambria Math" panose="02040503050406030204" pitchFamily="18" charset="0"/>
                                </a:rPr>
                              </m:ctrlPr>
                            </m:dPr>
                            <m:e>
                              <m:r>
                                <a:rPr lang="sv-SE" sz="1350" i="1">
                                  <a:latin typeface="Cambria Math" panose="02040503050406030204" pitchFamily="18" charset="0"/>
                                  <a:ea typeface="Cambria Math" panose="02040503050406030204" pitchFamily="18" charset="0"/>
                                </a:rPr>
                                <m:t>𝑛</m:t>
                              </m:r>
                              <m:r>
                                <a:rPr lang="sv-SE" sz="1350" i="1">
                                  <a:latin typeface="Cambria Math" panose="02040503050406030204" pitchFamily="18" charset="0"/>
                                  <a:ea typeface="Cambria Math" panose="02040503050406030204" pitchFamily="18" charset="0"/>
                                </a:rPr>
                                <m:t>−</m:t>
                              </m:r>
                              <m:r>
                                <a:rPr lang="sv-SE" sz="1350" i="1">
                                  <a:latin typeface="Cambria Math" panose="02040503050406030204" pitchFamily="18" charset="0"/>
                                  <a:ea typeface="Cambria Math" panose="02040503050406030204" pitchFamily="18" charset="0"/>
                                </a:rPr>
                                <m:t>𝑟</m:t>
                              </m:r>
                            </m:e>
                          </m:d>
                          <m:r>
                            <a:rPr lang="sv-SE" sz="1350" i="1">
                              <a:latin typeface="Cambria Math" panose="02040503050406030204" pitchFamily="18" charset="0"/>
                              <a:ea typeface="Cambria Math" panose="02040503050406030204" pitchFamily="18" charset="0"/>
                            </a:rPr>
                            <m:t>+</m:t>
                          </m:r>
                          <m:r>
                            <a:rPr lang="sv-SE" sz="1350" i="1">
                              <a:latin typeface="Cambria Math" panose="02040503050406030204" pitchFamily="18" charset="0"/>
                              <a:ea typeface="Cambria Math" panose="02040503050406030204" pitchFamily="18" charset="0"/>
                            </a:rPr>
                            <m:t>𝑤</m:t>
                          </m:r>
                          <m:r>
                            <a:rPr lang="sv-SE" sz="1350" i="1">
                              <a:latin typeface="Cambria Math" panose="02040503050406030204" pitchFamily="18" charset="0"/>
                              <a:ea typeface="Cambria Math" panose="02040503050406030204" pitchFamily="18" charset="0"/>
                            </a:rPr>
                            <m:t>(</m:t>
                          </m:r>
                          <m:r>
                            <a:rPr lang="sv-SE" sz="1350" i="1">
                              <a:latin typeface="Cambria Math" panose="02040503050406030204" pitchFamily="18" charset="0"/>
                              <a:ea typeface="Cambria Math" panose="02040503050406030204" pitchFamily="18" charset="0"/>
                            </a:rPr>
                            <m:t>𝑛</m:t>
                          </m:r>
                          <m:r>
                            <a:rPr lang="sv-SE" sz="1350" i="1">
                              <a:latin typeface="Cambria Math" panose="02040503050406030204" pitchFamily="18" charset="0"/>
                              <a:ea typeface="Cambria Math" panose="02040503050406030204" pitchFamily="18" charset="0"/>
                            </a:rPr>
                            <m:t>)</m:t>
                          </m:r>
                        </m:e>
                      </m:nary>
                    </m:oMath>
                  </m:oMathPara>
                </a14:m>
                <a:endParaRPr lang="en-SE" sz="135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0827584C-0D8E-DFD7-1B4C-FC90A12C0FEF}"/>
                  </a:ext>
                </a:extLst>
              </p:cNvPr>
              <p:cNvSpPr txBox="1">
                <a:spLocks noRot="1" noChangeAspect="1" noMove="1" noResize="1" noEditPoints="1" noAdjustHandles="1" noChangeArrowheads="1" noChangeShapeType="1" noTextEdit="1"/>
              </p:cNvSpPr>
              <p:nvPr/>
            </p:nvSpPr>
            <p:spPr>
              <a:xfrm>
                <a:off x="6357172" y="2418113"/>
                <a:ext cx="2425279" cy="584455"/>
              </a:xfrm>
              <a:prstGeom prst="rect">
                <a:avLst/>
              </a:prstGeom>
              <a:blipFill>
                <a:blip r:embed="rId2"/>
                <a:stretch>
                  <a:fillRect/>
                </a:stretch>
              </a:blipFill>
            </p:spPr>
            <p:txBody>
              <a:bodyPr/>
              <a:lstStyle/>
              <a:p>
                <a:r>
                  <a:rPr lang="en-SE">
                    <a:noFill/>
                  </a:rPr>
                  <a:t> </a:t>
                </a:r>
              </a:p>
            </p:txBody>
          </p:sp>
        </mc:Fallback>
      </mc:AlternateContent>
      <p:sp>
        <p:nvSpPr>
          <p:cNvPr id="15" name="TextBox 14">
            <a:extLst>
              <a:ext uri="{FF2B5EF4-FFF2-40B4-BE49-F238E27FC236}">
                <a16:creationId xmlns:a16="http://schemas.microsoft.com/office/drawing/2014/main" id="{2E8E1940-B68B-CE88-CE7A-0DAA4AB3E710}"/>
              </a:ext>
            </a:extLst>
          </p:cNvPr>
          <p:cNvSpPr txBox="1"/>
          <p:nvPr/>
        </p:nvSpPr>
        <p:spPr>
          <a:xfrm>
            <a:off x="6582820" y="1890895"/>
            <a:ext cx="1664238" cy="346249"/>
          </a:xfrm>
          <a:prstGeom prst="rect">
            <a:avLst/>
          </a:prstGeom>
          <a:noFill/>
        </p:spPr>
        <p:txBody>
          <a:bodyPr wrap="none" rtlCol="0">
            <a:spAutoFit/>
          </a:bodyPr>
          <a:lstStyle/>
          <a:p>
            <a:r>
              <a:rPr lang="sv-SE" sz="1650" b="1" i="1">
                <a:latin typeface="+mj-lt"/>
              </a:rPr>
              <a:t>Muscular activity:</a:t>
            </a:r>
            <a:endParaRPr lang="en-SE" sz="1650" b="1" i="1">
              <a:latin typeface="+mj-lt"/>
            </a:endParaRPr>
          </a:p>
        </p:txBody>
      </p:sp>
      <p:pic>
        <p:nvPicPr>
          <p:cNvPr id="20" name="Picture 19" descr="A blue line graph with white text&#10;&#10;Description automatically generated">
            <a:extLst>
              <a:ext uri="{FF2B5EF4-FFF2-40B4-BE49-F238E27FC236}">
                <a16:creationId xmlns:a16="http://schemas.microsoft.com/office/drawing/2014/main" id="{01992BEE-E9C0-0A21-46A9-B6659CE64215}"/>
              </a:ext>
            </a:extLst>
          </p:cNvPr>
          <p:cNvPicPr>
            <a:picLocks noChangeAspect="1"/>
          </p:cNvPicPr>
          <p:nvPr/>
        </p:nvPicPr>
        <p:blipFill rotWithShape="1">
          <a:blip r:embed="rId3">
            <a:extLst>
              <a:ext uri="{28A0092B-C50C-407E-A947-70E740481C1C}">
                <a14:useLocalDpi xmlns:a14="http://schemas.microsoft.com/office/drawing/2010/main" val="0"/>
              </a:ext>
            </a:extLst>
          </a:blip>
          <a:srcRect l="6063" t="4718" r="5317"/>
          <a:stretch/>
        </p:blipFill>
        <p:spPr>
          <a:xfrm>
            <a:off x="4001893" y="3206509"/>
            <a:ext cx="5180120" cy="2794241"/>
          </a:xfrm>
          <a:prstGeom prst="rect">
            <a:avLst/>
          </a:prstGeom>
        </p:spPr>
      </p:pic>
      <p:pic>
        <p:nvPicPr>
          <p:cNvPr id="17" name="Picture 16" descr="A person running with muscles&#10;&#10;Description automatically generated">
            <a:extLst>
              <a:ext uri="{FF2B5EF4-FFF2-40B4-BE49-F238E27FC236}">
                <a16:creationId xmlns:a16="http://schemas.microsoft.com/office/drawing/2014/main" id="{E87A7870-26DD-C264-D83F-4C3985E3A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650" y="1600537"/>
            <a:ext cx="1753014" cy="1753014"/>
          </a:xfrm>
          <a:prstGeom prst="rect">
            <a:avLst/>
          </a:prstGeom>
        </p:spPr>
      </p:pic>
      <p:sp>
        <p:nvSpPr>
          <p:cNvPr id="5" name="TextBox 4">
            <a:extLst>
              <a:ext uri="{FF2B5EF4-FFF2-40B4-BE49-F238E27FC236}">
                <a16:creationId xmlns:a16="http://schemas.microsoft.com/office/drawing/2014/main" id="{5F21A419-7368-17FF-9EE4-A164188576E9}"/>
              </a:ext>
            </a:extLst>
          </p:cNvPr>
          <p:cNvSpPr txBox="1"/>
          <p:nvPr/>
        </p:nvSpPr>
        <p:spPr>
          <a:xfrm>
            <a:off x="-4914703" y="3757710"/>
            <a:ext cx="4663440" cy="2169825"/>
          </a:xfrm>
          <a:prstGeom prst="rect">
            <a:avLst/>
          </a:prstGeom>
          <a:noFill/>
        </p:spPr>
        <p:txBody>
          <a:bodyPr wrap="square">
            <a:spAutoFit/>
          </a:bodyPr>
          <a:lstStyle/>
          <a:p>
            <a:pPr algn="l"/>
            <a:r>
              <a:rPr lang="sv-SE" sz="1350">
                <a:latin typeface="+mj-lt"/>
              </a:rPr>
              <a:t>Anatomical and physiological properties of muscles.</a:t>
            </a:r>
          </a:p>
          <a:p>
            <a:pPr algn="l"/>
            <a:endParaRPr lang="sv-SE" sz="1350">
              <a:latin typeface="+mj-lt"/>
            </a:endParaRPr>
          </a:p>
          <a:p>
            <a:pPr marL="257175" indent="-257175">
              <a:buFont typeface="Wingdings" panose="05000000000000000000" pitchFamily="2" charset="2"/>
              <a:buChar char="Ø"/>
            </a:pPr>
            <a:r>
              <a:rPr lang="en-GB" sz="1350">
                <a:solidFill>
                  <a:srgbClr val="212121"/>
                </a:solidFill>
                <a:latin typeface="+mj-lt"/>
              </a:rPr>
              <a:t> This signal is a function of time. Describable in terms of its amplitude, frequency and phase.</a:t>
            </a:r>
            <a:endParaRPr lang="sv-SE" sz="1350">
              <a:latin typeface="+mj-lt"/>
            </a:endParaRPr>
          </a:p>
          <a:p>
            <a:pPr algn="l"/>
            <a:endParaRPr lang="sv-SE" sz="1350">
              <a:latin typeface="+mj-lt"/>
            </a:endParaRPr>
          </a:p>
          <a:p>
            <a:pPr marL="257175" indent="-257175">
              <a:buFont typeface="Wingdings" panose="05000000000000000000" pitchFamily="2" charset="2"/>
              <a:buChar char="Ø"/>
            </a:pPr>
            <a:r>
              <a:rPr lang="sv-SE" sz="1350">
                <a:latin typeface="+mj-lt"/>
              </a:rPr>
              <a:t>Amplitude: 0 to 10 mV (peak-to-peak) or 0-1.5 mV (rms)</a:t>
            </a:r>
          </a:p>
          <a:p>
            <a:pPr marL="257175" indent="-257175">
              <a:buFont typeface="Wingdings" panose="05000000000000000000" pitchFamily="2" charset="2"/>
              <a:buChar char="Ø"/>
            </a:pPr>
            <a:endParaRPr lang="sv-SE" sz="1350">
              <a:latin typeface="+mj-lt"/>
            </a:endParaRPr>
          </a:p>
          <a:p>
            <a:pPr marL="257175" indent="-257175">
              <a:buFont typeface="Wingdings" panose="05000000000000000000" pitchFamily="2" charset="2"/>
              <a:buChar char="Ø"/>
            </a:pPr>
            <a:r>
              <a:rPr lang="sv-SE" sz="1350">
                <a:latin typeface="+mj-lt"/>
              </a:rPr>
              <a:t>Frequency: 0 to 500 Hz but usable enery of EMG signals is dominant between 30 to 250 Hz.</a:t>
            </a:r>
          </a:p>
          <a:p>
            <a:pPr marL="257175" indent="-257175">
              <a:buFont typeface="Wingdings" panose="05000000000000000000" pitchFamily="2" charset="2"/>
              <a:buChar char="Ø"/>
            </a:pPr>
            <a:endParaRPr lang="en-SE" sz="1350"/>
          </a:p>
        </p:txBody>
      </p:sp>
    </p:spTree>
    <p:extLst>
      <p:ext uri="{BB962C8B-B14F-4D97-AF65-F5344CB8AC3E}">
        <p14:creationId xmlns:p14="http://schemas.microsoft.com/office/powerpoint/2010/main" val="191881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B672-610C-773F-60D3-10EB004972AB}"/>
              </a:ext>
            </a:extLst>
          </p:cNvPr>
          <p:cNvSpPr>
            <a:spLocks noGrp="1"/>
          </p:cNvSpPr>
          <p:nvPr>
            <p:ph type="ctrTitle"/>
          </p:nvPr>
        </p:nvSpPr>
        <p:spPr>
          <a:xfrm>
            <a:off x="494818" y="1599778"/>
            <a:ext cx="6858000" cy="1241822"/>
          </a:xfrm>
        </p:spPr>
        <p:txBody>
          <a:bodyPr>
            <a:normAutofit fontScale="90000"/>
          </a:bodyPr>
          <a:lstStyle/>
          <a:p>
            <a:r>
              <a:rPr lang="en-GB" dirty="0"/>
              <a:t>EMG common noise &amp; artifacts</a:t>
            </a:r>
            <a:br>
              <a:rPr lang="en-SE" dirty="0"/>
            </a:br>
            <a:endParaRPr lang="en-SE" dirty="0"/>
          </a:p>
        </p:txBody>
      </p:sp>
      <p:sp>
        <p:nvSpPr>
          <p:cNvPr id="3" name="Subtitle 2">
            <a:extLst>
              <a:ext uri="{FF2B5EF4-FFF2-40B4-BE49-F238E27FC236}">
                <a16:creationId xmlns:a16="http://schemas.microsoft.com/office/drawing/2014/main" id="{3CB77B96-C839-A22F-ECE5-F7AC38EB9111}"/>
              </a:ext>
            </a:extLst>
          </p:cNvPr>
          <p:cNvSpPr>
            <a:spLocks noGrp="1"/>
          </p:cNvSpPr>
          <p:nvPr>
            <p:ph type="subTitle" idx="1"/>
          </p:nvPr>
        </p:nvSpPr>
        <p:spPr>
          <a:xfrm>
            <a:off x="180362" y="2344615"/>
            <a:ext cx="3743456" cy="4479095"/>
          </a:xfrm>
        </p:spPr>
        <p:txBody>
          <a:bodyPr>
            <a:noAutofit/>
          </a:bodyPr>
          <a:lstStyle/>
          <a:p>
            <a:pPr algn="l"/>
            <a:r>
              <a:rPr lang="sv-SE" dirty="0">
                <a:latin typeface="+mj-lt"/>
              </a:rPr>
              <a:t>Low Signal-to-Noise ratio.</a:t>
            </a:r>
          </a:p>
          <a:p>
            <a:pPr algn="l"/>
            <a:endParaRPr lang="sv-SE" dirty="0">
              <a:latin typeface="+mj-lt"/>
            </a:endParaRPr>
          </a:p>
          <a:p>
            <a:pPr marL="342900" indent="-342900" algn="l">
              <a:buFont typeface="+mj-lt"/>
              <a:buAutoNum type="arabicPeriod"/>
            </a:pPr>
            <a:r>
              <a:rPr lang="sv-SE" sz="1500" dirty="0">
                <a:latin typeface="+mj-lt"/>
              </a:rPr>
              <a:t>Inherent </a:t>
            </a:r>
            <a:r>
              <a:rPr lang="sv-SE" sz="1500" dirty="0" err="1">
                <a:latin typeface="+mj-lt"/>
              </a:rPr>
              <a:t>Noise</a:t>
            </a:r>
            <a:r>
              <a:rPr lang="sv-SE" sz="1500" dirty="0">
                <a:latin typeface="+mj-lt"/>
              </a:rPr>
              <a:t> in the </a:t>
            </a:r>
            <a:r>
              <a:rPr lang="sv-SE" sz="1500" dirty="0" err="1">
                <a:latin typeface="+mj-lt"/>
              </a:rPr>
              <a:t>Electrode</a:t>
            </a:r>
            <a:endParaRPr lang="sv-SE" sz="1500" dirty="0">
              <a:latin typeface="+mj-lt"/>
            </a:endParaRPr>
          </a:p>
          <a:p>
            <a:pPr marL="342900" indent="-342900" algn="l">
              <a:buFont typeface="+mj-lt"/>
              <a:buAutoNum type="arabicPeriod"/>
            </a:pPr>
            <a:r>
              <a:rPr lang="sv-SE" sz="1500" dirty="0" err="1">
                <a:latin typeface="+mj-lt"/>
              </a:rPr>
              <a:t>Movement</a:t>
            </a:r>
            <a:r>
              <a:rPr lang="sv-SE" sz="1500" dirty="0">
                <a:latin typeface="+mj-lt"/>
              </a:rPr>
              <a:t> </a:t>
            </a:r>
            <a:r>
              <a:rPr lang="sv-SE" sz="1500" dirty="0" err="1">
                <a:latin typeface="+mj-lt"/>
              </a:rPr>
              <a:t>Artifacts</a:t>
            </a:r>
            <a:endParaRPr lang="sv-SE" sz="1500" dirty="0">
              <a:latin typeface="+mj-lt"/>
            </a:endParaRPr>
          </a:p>
          <a:p>
            <a:pPr marL="342900" indent="-342900" algn="l">
              <a:buFont typeface="+mj-lt"/>
              <a:buAutoNum type="arabicPeriod"/>
            </a:pPr>
            <a:r>
              <a:rPr lang="sv-SE" sz="1500" dirty="0" err="1">
                <a:latin typeface="+mj-lt"/>
              </a:rPr>
              <a:t>Electromagnetic</a:t>
            </a:r>
            <a:r>
              <a:rPr lang="sv-SE" sz="1500" dirty="0">
                <a:latin typeface="+mj-lt"/>
              </a:rPr>
              <a:t> </a:t>
            </a:r>
            <a:r>
              <a:rPr lang="sv-SE" sz="1500" dirty="0" err="1">
                <a:latin typeface="+mj-lt"/>
              </a:rPr>
              <a:t>noise</a:t>
            </a:r>
            <a:r>
              <a:rPr lang="sv-SE" sz="1500" dirty="0">
                <a:latin typeface="+mj-lt"/>
              </a:rPr>
              <a:t>: Power-Line-</a:t>
            </a:r>
            <a:r>
              <a:rPr lang="sv-SE" sz="1500" dirty="0" err="1">
                <a:latin typeface="+mj-lt"/>
              </a:rPr>
              <a:t>Interference</a:t>
            </a:r>
            <a:r>
              <a:rPr lang="sv-SE" sz="1500" dirty="0">
                <a:latin typeface="+mj-lt"/>
              </a:rPr>
              <a:t> 50 to 60 Hz</a:t>
            </a:r>
          </a:p>
          <a:p>
            <a:pPr marL="342900" indent="-342900" algn="l">
              <a:buFont typeface="+mj-lt"/>
              <a:buAutoNum type="arabicPeriod"/>
            </a:pPr>
            <a:r>
              <a:rPr lang="sv-SE" sz="1500" dirty="0" err="1">
                <a:latin typeface="+mj-lt"/>
              </a:rPr>
              <a:t>Internal</a:t>
            </a:r>
            <a:r>
              <a:rPr lang="sv-SE" sz="1500" dirty="0">
                <a:latin typeface="+mj-lt"/>
              </a:rPr>
              <a:t> </a:t>
            </a:r>
            <a:r>
              <a:rPr lang="sv-SE" sz="1500" dirty="0" err="1">
                <a:latin typeface="+mj-lt"/>
              </a:rPr>
              <a:t>Noise</a:t>
            </a:r>
            <a:endParaRPr lang="sv-SE" sz="1500" dirty="0">
              <a:latin typeface="+mj-lt"/>
            </a:endParaRPr>
          </a:p>
          <a:p>
            <a:pPr marL="342900" indent="-342900" algn="l">
              <a:buFont typeface="+mj-lt"/>
              <a:buAutoNum type="arabicPeriod"/>
            </a:pPr>
            <a:r>
              <a:rPr lang="sv-SE" sz="1500" dirty="0">
                <a:latin typeface="+mj-lt"/>
              </a:rPr>
              <a:t>Inherent </a:t>
            </a:r>
            <a:r>
              <a:rPr lang="sv-SE" sz="1500" dirty="0" err="1">
                <a:latin typeface="+mj-lt"/>
              </a:rPr>
              <a:t>Instability</a:t>
            </a:r>
            <a:r>
              <a:rPr lang="sv-SE" sz="1500" dirty="0">
                <a:latin typeface="+mj-lt"/>
              </a:rPr>
              <a:t> </a:t>
            </a:r>
            <a:r>
              <a:rPr lang="sv-SE" sz="1500" dirty="0" err="1">
                <a:latin typeface="+mj-lt"/>
              </a:rPr>
              <a:t>of</a:t>
            </a:r>
            <a:r>
              <a:rPr lang="sv-SE" sz="1500" dirty="0">
                <a:latin typeface="+mj-lt"/>
              </a:rPr>
              <a:t> the signal: </a:t>
            </a:r>
            <a:r>
              <a:rPr lang="sv-SE" sz="1500" dirty="0" err="1">
                <a:latin typeface="+mj-lt"/>
              </a:rPr>
              <a:t>Low</a:t>
            </a:r>
            <a:r>
              <a:rPr lang="sv-SE" sz="1500" dirty="0">
                <a:latin typeface="+mj-lt"/>
              </a:rPr>
              <a:t> </a:t>
            </a:r>
            <a:r>
              <a:rPr lang="sv-SE" sz="1500" dirty="0" err="1">
                <a:latin typeface="+mj-lt"/>
              </a:rPr>
              <a:t>Frequency</a:t>
            </a:r>
            <a:r>
              <a:rPr lang="sv-SE" sz="1500" dirty="0">
                <a:latin typeface="+mj-lt"/>
              </a:rPr>
              <a:t> </a:t>
            </a:r>
            <a:r>
              <a:rPr lang="sv-SE" sz="1500" dirty="0" err="1">
                <a:latin typeface="+mj-lt"/>
              </a:rPr>
              <a:t>Artifacts</a:t>
            </a:r>
            <a:r>
              <a:rPr lang="sv-SE" sz="1500" dirty="0">
                <a:latin typeface="+mj-lt"/>
              </a:rPr>
              <a:t>  0 to 20 Hz.</a:t>
            </a:r>
          </a:p>
          <a:p>
            <a:pPr marL="342900" indent="-342900" algn="l">
              <a:buFont typeface="+mj-lt"/>
              <a:buAutoNum type="arabicPeriod"/>
            </a:pPr>
            <a:r>
              <a:rPr lang="sv-SE" sz="1500" dirty="0" err="1">
                <a:latin typeface="+mj-lt"/>
              </a:rPr>
              <a:t>Electrocardiographic</a:t>
            </a:r>
            <a:r>
              <a:rPr lang="sv-SE" sz="1500" dirty="0">
                <a:latin typeface="+mj-lt"/>
              </a:rPr>
              <a:t> (ECG) </a:t>
            </a:r>
            <a:r>
              <a:rPr lang="sv-SE" sz="1500" dirty="0" err="1">
                <a:latin typeface="+mj-lt"/>
              </a:rPr>
              <a:t>Artifacts</a:t>
            </a:r>
            <a:endParaRPr lang="sv-SE" sz="1500" dirty="0">
              <a:latin typeface="+mj-lt"/>
            </a:endParaRPr>
          </a:p>
          <a:p>
            <a:pPr marL="342900" indent="-342900" algn="l">
              <a:buFont typeface="+mj-lt"/>
              <a:buAutoNum type="arabicPeriod"/>
            </a:pPr>
            <a:r>
              <a:rPr lang="sv-SE" sz="1500" dirty="0">
                <a:latin typeface="+mj-lt"/>
              </a:rPr>
              <a:t>White </a:t>
            </a:r>
            <a:r>
              <a:rPr lang="sv-SE" sz="1500" dirty="0" err="1">
                <a:latin typeface="+mj-lt"/>
              </a:rPr>
              <a:t>Gaussian</a:t>
            </a:r>
            <a:r>
              <a:rPr lang="sv-SE" sz="1500" dirty="0">
                <a:latin typeface="+mj-lt"/>
              </a:rPr>
              <a:t> </a:t>
            </a:r>
            <a:r>
              <a:rPr lang="sv-SE" sz="1500" dirty="0" err="1">
                <a:latin typeface="+mj-lt"/>
              </a:rPr>
              <a:t>Noise</a:t>
            </a:r>
            <a:r>
              <a:rPr lang="sv-SE" sz="1500" dirty="0">
                <a:latin typeface="+mj-lt"/>
              </a:rPr>
              <a:t> (WGN)</a:t>
            </a:r>
          </a:p>
          <a:p>
            <a:pPr marL="342900" indent="-342900" algn="l">
              <a:buFont typeface="+mj-lt"/>
              <a:buAutoNum type="arabicPeriod"/>
            </a:pPr>
            <a:r>
              <a:rPr lang="sv-SE" sz="1500" dirty="0">
                <a:latin typeface="+mj-lt"/>
              </a:rPr>
              <a:t>Cross Talk</a:t>
            </a:r>
          </a:p>
          <a:p>
            <a:pPr marL="342900" indent="-342900" algn="l">
              <a:buFont typeface="+mj-lt"/>
              <a:buAutoNum type="arabicPeriod"/>
            </a:pPr>
            <a:endParaRPr lang="sv-SE" sz="1500" dirty="0">
              <a:latin typeface="+mj-lt"/>
            </a:endParaRPr>
          </a:p>
          <a:p>
            <a:pPr algn="l"/>
            <a:endParaRPr lang="sv-SE" dirty="0">
              <a:latin typeface="+mj-lt"/>
            </a:endParaRPr>
          </a:p>
          <a:p>
            <a:pPr algn="l"/>
            <a:endParaRPr lang="en-SE" dirty="0"/>
          </a:p>
        </p:txBody>
      </p:sp>
      <p:sp>
        <p:nvSpPr>
          <p:cNvPr id="8" name="TextBox 7">
            <a:extLst>
              <a:ext uri="{FF2B5EF4-FFF2-40B4-BE49-F238E27FC236}">
                <a16:creationId xmlns:a16="http://schemas.microsoft.com/office/drawing/2014/main" id="{3F6601CE-C11D-529E-BFFB-CC1365184508}"/>
              </a:ext>
            </a:extLst>
          </p:cNvPr>
          <p:cNvSpPr txBox="1"/>
          <p:nvPr/>
        </p:nvSpPr>
        <p:spPr>
          <a:xfrm>
            <a:off x="-5390909" y="1959961"/>
            <a:ext cx="4618299" cy="3208571"/>
          </a:xfrm>
          <a:prstGeom prst="rect">
            <a:avLst/>
          </a:prstGeom>
          <a:noFill/>
        </p:spPr>
        <p:txBody>
          <a:bodyPr wrap="square">
            <a:spAutoFit/>
          </a:bodyPr>
          <a:lstStyle/>
          <a:p>
            <a:pPr algn="l"/>
            <a:r>
              <a:rPr lang="sv-SE" sz="1350">
                <a:latin typeface="+mj-lt"/>
              </a:rPr>
              <a:t>High Signal-to-Noise ratio </a:t>
            </a:r>
          </a:p>
          <a:p>
            <a:pPr algn="l"/>
            <a:endParaRPr lang="sv-SE" sz="1350">
              <a:latin typeface="+mj-lt"/>
            </a:endParaRPr>
          </a:p>
          <a:p>
            <a:pPr marL="342900" indent="-342900">
              <a:buFont typeface="+mj-lt"/>
              <a:buAutoNum type="arabicPeriod"/>
            </a:pPr>
            <a:r>
              <a:rPr lang="sv-SE" sz="1350">
                <a:latin typeface="+mj-lt"/>
              </a:rPr>
              <a:t>Inherent Noise in the Electrode</a:t>
            </a:r>
          </a:p>
          <a:p>
            <a:pPr marL="342900" indent="-342900">
              <a:buFont typeface="+mj-lt"/>
              <a:buAutoNum type="arabicPeriod"/>
            </a:pPr>
            <a:r>
              <a:rPr lang="sv-SE" sz="1350">
                <a:latin typeface="+mj-lt"/>
              </a:rPr>
              <a:t>Movement Artifacts</a:t>
            </a:r>
          </a:p>
          <a:p>
            <a:pPr marL="342900" indent="-342900">
              <a:buFont typeface="+mj-lt"/>
              <a:buAutoNum type="arabicPeriod"/>
            </a:pPr>
            <a:r>
              <a:rPr lang="sv-SE" sz="1350">
                <a:latin typeface="+mj-lt"/>
              </a:rPr>
              <a:t>Electromagnetic noise: Power-Line-Interference 50 to 60 Hz</a:t>
            </a:r>
          </a:p>
          <a:p>
            <a:pPr marL="342900" indent="-342900">
              <a:buFont typeface="+mj-lt"/>
              <a:buAutoNum type="arabicPeriod"/>
            </a:pPr>
            <a:r>
              <a:rPr lang="sv-SE" sz="1350">
                <a:latin typeface="+mj-lt"/>
              </a:rPr>
              <a:t>Internal Noise: Number of muscle fibres per unit, depth and location of active fibres and amount of tissue.</a:t>
            </a:r>
          </a:p>
          <a:p>
            <a:pPr marL="342900" indent="-342900">
              <a:buFont typeface="+mj-lt"/>
              <a:buAutoNum type="arabicPeriod"/>
            </a:pPr>
            <a:r>
              <a:rPr lang="sv-SE" sz="1350">
                <a:latin typeface="+mj-lt"/>
              </a:rPr>
              <a:t>Inherent Instability of the signal: Low Frequency Artifacts  0 to 20 Hz.</a:t>
            </a:r>
          </a:p>
          <a:p>
            <a:pPr marL="342900" indent="-342900">
              <a:buFont typeface="+mj-lt"/>
              <a:buAutoNum type="arabicPeriod"/>
            </a:pPr>
            <a:r>
              <a:rPr lang="sv-SE" sz="1350">
                <a:latin typeface="+mj-lt"/>
              </a:rPr>
              <a:t>Electrocardiographic (ECG) Artifacts</a:t>
            </a:r>
          </a:p>
          <a:p>
            <a:pPr marL="342900" indent="-342900">
              <a:buFont typeface="+mj-lt"/>
              <a:buAutoNum type="arabicPeriod"/>
            </a:pPr>
            <a:r>
              <a:rPr lang="sv-SE" sz="1350">
                <a:latin typeface="+mj-lt"/>
              </a:rPr>
              <a:t>White Gaussian Noise (WGN)</a:t>
            </a:r>
          </a:p>
          <a:p>
            <a:pPr marL="342900" indent="-342900">
              <a:buFont typeface="+mj-lt"/>
              <a:buAutoNum type="arabicPeriod"/>
            </a:pPr>
            <a:r>
              <a:rPr lang="sv-SE" sz="1350">
                <a:latin typeface="+mj-lt"/>
              </a:rPr>
              <a:t>Cross Talk</a:t>
            </a:r>
          </a:p>
          <a:p>
            <a:pPr marL="342900" indent="-342900">
              <a:buFont typeface="+mj-lt"/>
              <a:buAutoNum type="arabicPeriod"/>
            </a:pPr>
            <a:endParaRPr lang="sv-SE" sz="1350">
              <a:latin typeface="+mj-lt"/>
            </a:endParaRPr>
          </a:p>
          <a:p>
            <a:pPr algn="l"/>
            <a:endParaRPr lang="sv-SE" sz="1350">
              <a:latin typeface="+mj-lt"/>
            </a:endParaRPr>
          </a:p>
          <a:p>
            <a:pPr algn="l"/>
            <a:endParaRPr lang="en-SE" sz="1350"/>
          </a:p>
        </p:txBody>
      </p:sp>
      <p:pic>
        <p:nvPicPr>
          <p:cNvPr id="6" name="Picture 4" descr="A diagram of a diagram showing a diagram&#10;&#10;Description automatically generated">
            <a:extLst>
              <a:ext uri="{FF2B5EF4-FFF2-40B4-BE49-F238E27FC236}">
                <a16:creationId xmlns:a16="http://schemas.microsoft.com/office/drawing/2014/main" id="{99B95079-D78B-7E16-0577-B45E12CE8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210" y="3845824"/>
            <a:ext cx="4893469" cy="2528888"/>
          </a:xfrm>
          <a:prstGeom prst="rect">
            <a:avLst/>
          </a:prstGeom>
        </p:spPr>
      </p:pic>
      <p:pic>
        <p:nvPicPr>
          <p:cNvPr id="7" name="Picture 3" descr="A close-up of a graph&#10;&#10;Description automatically generated">
            <a:extLst>
              <a:ext uri="{FF2B5EF4-FFF2-40B4-BE49-F238E27FC236}">
                <a16:creationId xmlns:a16="http://schemas.microsoft.com/office/drawing/2014/main" id="{B5004622-3A6D-A509-628B-FD8E78FDC17A}"/>
              </a:ext>
            </a:extLst>
          </p:cNvPr>
          <p:cNvPicPr>
            <a:picLocks noChangeAspect="1"/>
          </p:cNvPicPr>
          <p:nvPr/>
        </p:nvPicPr>
        <p:blipFill rotWithShape="1">
          <a:blip r:embed="rId3">
            <a:extLst>
              <a:ext uri="{28A0092B-C50C-407E-A947-70E740481C1C}">
                <a14:useLocalDpi xmlns:a14="http://schemas.microsoft.com/office/drawing/2010/main" val="0"/>
              </a:ext>
            </a:extLst>
          </a:blip>
          <a:srcRect t="19173" b="62678"/>
          <a:stretch/>
        </p:blipFill>
        <p:spPr>
          <a:xfrm>
            <a:off x="3923818" y="2262850"/>
            <a:ext cx="5139011" cy="1498652"/>
          </a:xfrm>
          <a:prstGeom prst="rect">
            <a:avLst/>
          </a:prstGeom>
        </p:spPr>
      </p:pic>
    </p:spTree>
    <p:extLst>
      <p:ext uri="{BB962C8B-B14F-4D97-AF65-F5344CB8AC3E}">
        <p14:creationId xmlns:p14="http://schemas.microsoft.com/office/powerpoint/2010/main" val="4112900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E3F998-D066-20D2-33B8-20B92FCDF62B}"/>
              </a:ext>
            </a:extLst>
          </p:cNvPr>
          <p:cNvSpPr txBox="1">
            <a:spLocks/>
          </p:cNvSpPr>
          <p:nvPr/>
        </p:nvSpPr>
        <p:spPr>
          <a:xfrm>
            <a:off x="1461444" y="1838627"/>
            <a:ext cx="6841480" cy="1139973"/>
          </a:xfrm>
          <a:prstGeom prst="rect">
            <a:avLst/>
          </a:prstGeom>
        </p:spPr>
        <p:txBody>
          <a:bodyPr vert="horz" lIns="68580" tIns="34290" rIns="68580" bIns="3429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4050" b="1"/>
              <a:t>The Myoelectric control system (MCS) of the Exosketon.</a:t>
            </a:r>
            <a:endParaRPr lang="en-SE" sz="4050" b="1"/>
          </a:p>
        </p:txBody>
      </p:sp>
      <p:sp>
        <p:nvSpPr>
          <p:cNvPr id="5" name="Subtitle 2">
            <a:extLst>
              <a:ext uri="{FF2B5EF4-FFF2-40B4-BE49-F238E27FC236}">
                <a16:creationId xmlns:a16="http://schemas.microsoft.com/office/drawing/2014/main" id="{865CF252-B05B-7B67-A2B2-47E87C04E3BE}"/>
              </a:ext>
            </a:extLst>
          </p:cNvPr>
          <p:cNvSpPr txBox="1">
            <a:spLocks/>
          </p:cNvSpPr>
          <p:nvPr/>
        </p:nvSpPr>
        <p:spPr>
          <a:xfrm>
            <a:off x="342211" y="995835"/>
            <a:ext cx="6863725" cy="1139972"/>
          </a:xfrm>
          <a:prstGeom prst="rect">
            <a:avLst/>
          </a:prstGeom>
        </p:spPr>
        <p:txBody>
          <a:bodyPr vert="horz" lIns="68580" tIns="34290" rIns="68580" bIns="3429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SE" sz="1800"/>
          </a:p>
        </p:txBody>
      </p:sp>
      <p:pic>
        <p:nvPicPr>
          <p:cNvPr id="6" name="Picture 5" descr="A close-up of a graph&#10;&#10;Description automatically generated">
            <a:extLst>
              <a:ext uri="{FF2B5EF4-FFF2-40B4-BE49-F238E27FC236}">
                <a16:creationId xmlns:a16="http://schemas.microsoft.com/office/drawing/2014/main" id="{4DE20035-DFD9-6AD6-F266-3A783ECB404D}"/>
              </a:ext>
            </a:extLst>
          </p:cNvPr>
          <p:cNvPicPr>
            <a:picLocks noChangeAspect="1"/>
          </p:cNvPicPr>
          <p:nvPr/>
        </p:nvPicPr>
        <p:blipFill rotWithShape="1">
          <a:blip r:embed="rId2">
            <a:extLst>
              <a:ext uri="{28A0092B-C50C-407E-A947-70E740481C1C}">
                <a14:useLocalDpi xmlns:a14="http://schemas.microsoft.com/office/drawing/2010/main" val="0"/>
              </a:ext>
            </a:extLst>
          </a:blip>
          <a:srcRect t="60000" b="22361"/>
          <a:stretch/>
        </p:blipFill>
        <p:spPr>
          <a:xfrm>
            <a:off x="1219200" y="3429002"/>
            <a:ext cx="6492230" cy="1840042"/>
          </a:xfrm>
          <a:prstGeom prst="rect">
            <a:avLst/>
          </a:prstGeom>
        </p:spPr>
      </p:pic>
    </p:spTree>
    <p:extLst>
      <p:ext uri="{BB962C8B-B14F-4D97-AF65-F5344CB8AC3E}">
        <p14:creationId xmlns:p14="http://schemas.microsoft.com/office/powerpoint/2010/main" val="234652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rawing of a muscular arm&#10;&#10;Description automatically generated">
            <a:extLst>
              <a:ext uri="{FF2B5EF4-FFF2-40B4-BE49-F238E27FC236}">
                <a16:creationId xmlns:a16="http://schemas.microsoft.com/office/drawing/2014/main" id="{25F8844D-4D8A-5282-8FB1-D22410D09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261" y="958040"/>
            <a:ext cx="2339725" cy="2339725"/>
          </a:xfrm>
          <a:prstGeom prst="rect">
            <a:avLst/>
          </a:prstGeom>
        </p:spPr>
      </p:pic>
      <p:sp>
        <p:nvSpPr>
          <p:cNvPr id="3" name="Content Placeholder 2">
            <a:extLst>
              <a:ext uri="{FF2B5EF4-FFF2-40B4-BE49-F238E27FC236}">
                <a16:creationId xmlns:a16="http://schemas.microsoft.com/office/drawing/2014/main" id="{C1DF0A0B-E393-3062-5B69-55FBA66DEA3C}"/>
              </a:ext>
            </a:extLst>
          </p:cNvPr>
          <p:cNvSpPr>
            <a:spLocks noGrp="1"/>
          </p:cNvSpPr>
          <p:nvPr>
            <p:ph idx="1"/>
          </p:nvPr>
        </p:nvSpPr>
        <p:spPr>
          <a:xfrm>
            <a:off x="888355" y="2432935"/>
            <a:ext cx="5253990" cy="1957487"/>
          </a:xfrm>
        </p:spPr>
        <p:txBody>
          <a:bodyPr>
            <a:normAutofit/>
          </a:bodyPr>
          <a:lstStyle/>
          <a:p>
            <a:pPr marL="0" indent="0">
              <a:buNone/>
            </a:pPr>
            <a:r>
              <a:rPr lang="sv-SE" sz="4050">
                <a:latin typeface="+mj-lt"/>
              </a:rPr>
              <a:t>U</a:t>
            </a:r>
            <a:r>
              <a:rPr lang="en-GB" sz="4050" err="1">
                <a:latin typeface="+mj-lt"/>
              </a:rPr>
              <a:t>tilize</a:t>
            </a:r>
            <a:r>
              <a:rPr lang="en-GB" sz="4050">
                <a:latin typeface="+mj-lt"/>
              </a:rPr>
              <a:t> bicep muscle activity to control the exoskeleton.</a:t>
            </a:r>
            <a:endParaRPr lang="en-SE" sz="4050">
              <a:latin typeface="+mj-lt"/>
            </a:endParaRPr>
          </a:p>
        </p:txBody>
      </p:sp>
      <p:pic>
        <p:nvPicPr>
          <p:cNvPr id="6" name="Picture 4" descr="A metal arm with a piece of fabric&#10;&#10;Description automatically generated">
            <a:extLst>
              <a:ext uri="{FF2B5EF4-FFF2-40B4-BE49-F238E27FC236}">
                <a16:creationId xmlns:a16="http://schemas.microsoft.com/office/drawing/2014/main" id="{90E6E3C9-608A-4D61-F981-220D74305449}"/>
              </a:ext>
            </a:extLst>
          </p:cNvPr>
          <p:cNvPicPr>
            <a:picLocks noChangeAspect="1"/>
          </p:cNvPicPr>
          <p:nvPr/>
        </p:nvPicPr>
        <p:blipFill rotWithShape="1">
          <a:blip r:embed="rId3"/>
          <a:srcRect l="19852" r="12531" b="-1"/>
          <a:stretch/>
        </p:blipFill>
        <p:spPr>
          <a:xfrm>
            <a:off x="6428540" y="3297765"/>
            <a:ext cx="2167447" cy="2476214"/>
          </a:xfrm>
          <a:prstGeom prst="rect">
            <a:avLst/>
          </a:prstGeom>
          <a:effectLst/>
        </p:spPr>
      </p:pic>
    </p:spTree>
    <p:extLst>
      <p:ext uri="{BB962C8B-B14F-4D97-AF65-F5344CB8AC3E}">
        <p14:creationId xmlns:p14="http://schemas.microsoft.com/office/powerpoint/2010/main" val="268395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lass&#10;&#10;Description automatically generated">
            <a:extLst>
              <a:ext uri="{FF2B5EF4-FFF2-40B4-BE49-F238E27FC236}">
                <a16:creationId xmlns:a16="http://schemas.microsoft.com/office/drawing/2014/main" id="{55B98838-8BE4-30E0-C630-11DB9CC1A876}"/>
              </a:ext>
            </a:extLst>
          </p:cNvPr>
          <p:cNvPicPr>
            <a:picLocks noChangeAspect="1"/>
          </p:cNvPicPr>
          <p:nvPr/>
        </p:nvPicPr>
        <p:blipFill rotWithShape="1">
          <a:blip r:embed="rId2">
            <a:extLst>
              <a:ext uri="{28A0092B-C50C-407E-A947-70E740481C1C}">
                <a14:useLocalDpi xmlns:a14="http://schemas.microsoft.com/office/drawing/2010/main" val="0"/>
              </a:ext>
            </a:extLst>
          </a:blip>
          <a:srcRect b="11642"/>
          <a:stretch/>
        </p:blipFill>
        <p:spPr>
          <a:xfrm>
            <a:off x="-3545775" y="4564432"/>
            <a:ext cx="1300348" cy="984257"/>
          </a:xfrm>
          <a:prstGeom prst="rect">
            <a:avLst/>
          </a:prstGeom>
        </p:spPr>
      </p:pic>
      <p:pic>
        <p:nvPicPr>
          <p:cNvPr id="6" name="Picture 5" descr="A blue sound waveform with white background&#10;&#10;Description automatically generated">
            <a:extLst>
              <a:ext uri="{FF2B5EF4-FFF2-40B4-BE49-F238E27FC236}">
                <a16:creationId xmlns:a16="http://schemas.microsoft.com/office/drawing/2014/main" id="{DE1A4905-CED5-447B-0CFE-233E09E9E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74" y="407381"/>
            <a:ext cx="2656866" cy="1325121"/>
          </a:xfrm>
          <a:prstGeom prst="rect">
            <a:avLst/>
          </a:prstGeom>
        </p:spPr>
      </p:pic>
      <p:pic>
        <p:nvPicPr>
          <p:cNvPr id="1026" name="Picture 2">
            <a:extLst>
              <a:ext uri="{FF2B5EF4-FFF2-40B4-BE49-F238E27FC236}">
                <a16:creationId xmlns:a16="http://schemas.microsoft.com/office/drawing/2014/main" id="{F8AE27FA-5F86-C887-98EC-D072EFC71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225" y="3294535"/>
            <a:ext cx="901058" cy="10154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and white drawing of a muscular arm&#10;&#10;Description automatically generated">
            <a:extLst>
              <a:ext uri="{FF2B5EF4-FFF2-40B4-BE49-F238E27FC236}">
                <a16:creationId xmlns:a16="http://schemas.microsoft.com/office/drawing/2014/main" id="{394C0C0D-DD93-5044-891B-63132A6DF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1649062"/>
            <a:ext cx="898927" cy="898927"/>
          </a:xfrm>
          <a:prstGeom prst="rect">
            <a:avLst/>
          </a:prstGeom>
        </p:spPr>
      </p:pic>
      <p:sp>
        <p:nvSpPr>
          <p:cNvPr id="12" name="TextBox 11">
            <a:extLst>
              <a:ext uri="{FF2B5EF4-FFF2-40B4-BE49-F238E27FC236}">
                <a16:creationId xmlns:a16="http://schemas.microsoft.com/office/drawing/2014/main" id="{05FB2B34-9FB6-2739-C41F-C05B6C4CBE53}"/>
              </a:ext>
            </a:extLst>
          </p:cNvPr>
          <p:cNvSpPr txBox="1"/>
          <p:nvPr/>
        </p:nvSpPr>
        <p:spPr>
          <a:xfrm>
            <a:off x="0" y="857250"/>
            <a:ext cx="3248025" cy="923330"/>
          </a:xfrm>
          <a:prstGeom prst="rect">
            <a:avLst/>
          </a:prstGeom>
          <a:noFill/>
        </p:spPr>
        <p:txBody>
          <a:bodyPr wrap="square" rtlCol="0">
            <a:spAutoFit/>
          </a:bodyPr>
          <a:lstStyle/>
          <a:p>
            <a:r>
              <a:rPr lang="sv-SE" sz="2700" b="1">
                <a:latin typeface="+mj-lt"/>
              </a:rPr>
              <a:t>System overview</a:t>
            </a:r>
          </a:p>
          <a:p>
            <a:endParaRPr lang="en-SE" sz="2700" b="1">
              <a:latin typeface="+mj-lt"/>
            </a:endParaRPr>
          </a:p>
        </p:txBody>
      </p:sp>
      <p:pic>
        <p:nvPicPr>
          <p:cNvPr id="3" name="Graphic 2">
            <a:extLst>
              <a:ext uri="{FF2B5EF4-FFF2-40B4-BE49-F238E27FC236}">
                <a16:creationId xmlns:a16="http://schemas.microsoft.com/office/drawing/2014/main" id="{E256FCD4-A5B3-B9E9-7AEC-31530454F6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463702"/>
            <a:ext cx="9144000" cy="4306742"/>
          </a:xfrm>
          <a:prstGeom prst="rect">
            <a:avLst/>
          </a:prstGeom>
        </p:spPr>
      </p:pic>
      <p:sp>
        <p:nvSpPr>
          <p:cNvPr id="5" name="TextBox 4">
            <a:extLst>
              <a:ext uri="{FF2B5EF4-FFF2-40B4-BE49-F238E27FC236}">
                <a16:creationId xmlns:a16="http://schemas.microsoft.com/office/drawing/2014/main" id="{8DFF83ED-E33C-238D-0C51-9C2ACC01570A}"/>
              </a:ext>
            </a:extLst>
          </p:cNvPr>
          <p:cNvSpPr txBox="1"/>
          <p:nvPr/>
        </p:nvSpPr>
        <p:spPr>
          <a:xfrm>
            <a:off x="112937" y="1732502"/>
            <a:ext cx="643890" cy="300082"/>
          </a:xfrm>
          <a:prstGeom prst="rect">
            <a:avLst/>
          </a:prstGeom>
          <a:noFill/>
        </p:spPr>
        <p:txBody>
          <a:bodyPr wrap="square">
            <a:spAutoFit/>
          </a:bodyPr>
          <a:lstStyle/>
          <a:p>
            <a:r>
              <a:rPr lang="sv-SE" sz="1350" b="1">
                <a:latin typeface="+mj-lt"/>
              </a:rPr>
              <a:t>SENSE</a:t>
            </a:r>
            <a:endParaRPr lang="en-SE" sz="1350" b="1"/>
          </a:p>
        </p:txBody>
      </p:sp>
      <p:sp>
        <p:nvSpPr>
          <p:cNvPr id="10" name="TextBox 9">
            <a:extLst>
              <a:ext uri="{FF2B5EF4-FFF2-40B4-BE49-F238E27FC236}">
                <a16:creationId xmlns:a16="http://schemas.microsoft.com/office/drawing/2014/main" id="{53E51019-4037-5566-5D1D-BC0378128D87}"/>
              </a:ext>
            </a:extLst>
          </p:cNvPr>
          <p:cNvSpPr txBox="1"/>
          <p:nvPr/>
        </p:nvSpPr>
        <p:spPr>
          <a:xfrm>
            <a:off x="8431530" y="1732502"/>
            <a:ext cx="712470" cy="300082"/>
          </a:xfrm>
          <a:prstGeom prst="rect">
            <a:avLst/>
          </a:prstGeom>
          <a:noFill/>
        </p:spPr>
        <p:txBody>
          <a:bodyPr wrap="square">
            <a:spAutoFit/>
          </a:bodyPr>
          <a:lstStyle/>
          <a:p>
            <a:r>
              <a:rPr lang="sv-SE" sz="1350" b="1">
                <a:latin typeface="+mj-lt"/>
              </a:rPr>
              <a:t>PLAN</a:t>
            </a:r>
            <a:endParaRPr lang="en-SE" sz="1350"/>
          </a:p>
        </p:txBody>
      </p:sp>
      <p:sp>
        <p:nvSpPr>
          <p:cNvPr id="14" name="TextBox 13">
            <a:extLst>
              <a:ext uri="{FF2B5EF4-FFF2-40B4-BE49-F238E27FC236}">
                <a16:creationId xmlns:a16="http://schemas.microsoft.com/office/drawing/2014/main" id="{05BBD3BF-D697-6952-9C5C-7743A988FC4D}"/>
              </a:ext>
            </a:extLst>
          </p:cNvPr>
          <p:cNvSpPr txBox="1"/>
          <p:nvPr/>
        </p:nvSpPr>
        <p:spPr>
          <a:xfrm>
            <a:off x="3841617" y="4483030"/>
            <a:ext cx="575310" cy="300082"/>
          </a:xfrm>
          <a:prstGeom prst="rect">
            <a:avLst/>
          </a:prstGeom>
          <a:noFill/>
        </p:spPr>
        <p:txBody>
          <a:bodyPr wrap="square">
            <a:spAutoFit/>
          </a:bodyPr>
          <a:lstStyle/>
          <a:p>
            <a:r>
              <a:rPr lang="sv-SE" sz="1350" b="1">
                <a:latin typeface="+mj-lt"/>
              </a:rPr>
              <a:t>ACT</a:t>
            </a:r>
            <a:endParaRPr lang="en-SE" sz="1350"/>
          </a:p>
        </p:txBody>
      </p:sp>
    </p:spTree>
    <p:extLst>
      <p:ext uri="{BB962C8B-B14F-4D97-AF65-F5344CB8AC3E}">
        <p14:creationId xmlns:p14="http://schemas.microsoft.com/office/powerpoint/2010/main" val="3050556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F5DF-25BC-BA3B-A50F-70AC90708D14}"/>
              </a:ext>
            </a:extLst>
          </p:cNvPr>
          <p:cNvSpPr>
            <a:spLocks noGrp="1"/>
          </p:cNvSpPr>
          <p:nvPr>
            <p:ph type="ctrTitle"/>
          </p:nvPr>
        </p:nvSpPr>
        <p:spPr>
          <a:xfrm>
            <a:off x="-382488" y="1006930"/>
            <a:ext cx="2762250" cy="721498"/>
          </a:xfrm>
        </p:spPr>
        <p:txBody>
          <a:bodyPr>
            <a:normAutofit fontScale="90000"/>
          </a:bodyPr>
          <a:lstStyle/>
          <a:p>
            <a:r>
              <a:rPr lang="en-GB" b="1" dirty="0"/>
              <a:t>SENSE</a:t>
            </a:r>
            <a:endParaRPr lang="en-SE" b="1" dirty="0"/>
          </a:p>
        </p:txBody>
      </p:sp>
      <p:pic>
        <p:nvPicPr>
          <p:cNvPr id="5" name="Picture 4" descr="A blue and black text with stars&#10;&#10;Description automatically generated">
            <a:extLst>
              <a:ext uri="{FF2B5EF4-FFF2-40B4-BE49-F238E27FC236}">
                <a16:creationId xmlns:a16="http://schemas.microsoft.com/office/drawing/2014/main" id="{B46BAB15-85E9-8F75-8456-F369E6B2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277" y="1445549"/>
            <a:ext cx="1885041" cy="985946"/>
          </a:xfrm>
          <a:prstGeom prst="rect">
            <a:avLst/>
          </a:prstGeom>
        </p:spPr>
      </p:pic>
      <p:pic>
        <p:nvPicPr>
          <p:cNvPr id="6" name="Picture 5" descr="A blue line graph with white text&#10;&#10;Description automatically generated">
            <a:extLst>
              <a:ext uri="{FF2B5EF4-FFF2-40B4-BE49-F238E27FC236}">
                <a16:creationId xmlns:a16="http://schemas.microsoft.com/office/drawing/2014/main" id="{2FCAD488-BE1D-53C8-3EE6-D84158370530}"/>
              </a:ext>
            </a:extLst>
          </p:cNvPr>
          <p:cNvPicPr>
            <a:picLocks noChangeAspect="1"/>
          </p:cNvPicPr>
          <p:nvPr/>
        </p:nvPicPr>
        <p:blipFill rotWithShape="1">
          <a:blip r:embed="rId3">
            <a:extLst>
              <a:ext uri="{28A0092B-C50C-407E-A947-70E740481C1C}">
                <a14:useLocalDpi xmlns:a14="http://schemas.microsoft.com/office/drawing/2010/main" val="0"/>
              </a:ext>
            </a:extLst>
          </a:blip>
          <a:srcRect l="5387" t="4691" r="8201"/>
          <a:stretch/>
        </p:blipFill>
        <p:spPr>
          <a:xfrm>
            <a:off x="3203062" y="3944134"/>
            <a:ext cx="3501289" cy="1974875"/>
          </a:xfrm>
          <a:prstGeom prst="rect">
            <a:avLst/>
          </a:prstGeom>
        </p:spPr>
      </p:pic>
      <p:sp>
        <p:nvSpPr>
          <p:cNvPr id="8" name="TextBox 7">
            <a:extLst>
              <a:ext uri="{FF2B5EF4-FFF2-40B4-BE49-F238E27FC236}">
                <a16:creationId xmlns:a16="http://schemas.microsoft.com/office/drawing/2014/main" id="{59D027FA-7F11-1012-333C-3A8A3061504B}"/>
              </a:ext>
            </a:extLst>
          </p:cNvPr>
          <p:cNvSpPr txBox="1"/>
          <p:nvPr/>
        </p:nvSpPr>
        <p:spPr>
          <a:xfrm>
            <a:off x="73393" y="1728428"/>
            <a:ext cx="3984148" cy="4588436"/>
          </a:xfrm>
          <a:prstGeom prst="rect">
            <a:avLst/>
          </a:prstGeom>
          <a:noFill/>
        </p:spPr>
        <p:txBody>
          <a:bodyPr wrap="square">
            <a:spAutoFit/>
          </a:bodyPr>
          <a:lstStyle/>
          <a:p>
            <a:pPr marL="195025" indent="-195025" defTabSz="624078">
              <a:spcAft>
                <a:spcPts val="450"/>
              </a:spcAft>
              <a:buFont typeface="Wingdings" panose="05000000000000000000" pitchFamily="2" charset="2"/>
              <a:buChar char="Ø"/>
            </a:pPr>
            <a:r>
              <a:rPr lang="en-GB" sz="2400" b="1" dirty="0">
                <a:latin typeface="+mj-lt"/>
              </a:rPr>
              <a:t>Importance of good electrode-skin contact.</a:t>
            </a:r>
            <a:r>
              <a:rPr lang="en-GB" sz="2400" dirty="0">
                <a:latin typeface="+mj-lt"/>
              </a:rPr>
              <a:t> </a:t>
            </a:r>
            <a:br>
              <a:rPr lang="en-GB" sz="2400" dirty="0">
                <a:latin typeface="+mj-lt"/>
              </a:rPr>
            </a:br>
            <a:endParaRPr lang="en-GB" sz="2400" dirty="0">
              <a:latin typeface="+mj-lt"/>
            </a:endParaRPr>
          </a:p>
          <a:p>
            <a:pPr marL="214313" indent="-214313">
              <a:buFont typeface="Wingdings" panose="05000000000000000000" pitchFamily="2" charset="2"/>
              <a:buChar char="Ø"/>
            </a:pPr>
            <a:r>
              <a:rPr lang="en-GB" sz="2400" b="1" dirty="0">
                <a:latin typeface="+mj-lt"/>
              </a:rPr>
              <a:t>Correct placement of electrodes.</a:t>
            </a:r>
          </a:p>
          <a:p>
            <a:endParaRPr lang="en-GB" sz="2400" dirty="0">
              <a:latin typeface="+mj-lt"/>
            </a:endParaRPr>
          </a:p>
          <a:p>
            <a:pPr marL="214313" indent="-214313">
              <a:buFont typeface="Wingdings" panose="05000000000000000000" pitchFamily="2" charset="2"/>
              <a:buChar char="Ø"/>
            </a:pPr>
            <a:r>
              <a:rPr lang="en-GB" sz="2400" b="1" dirty="0">
                <a:latin typeface="+mj-lt"/>
              </a:rPr>
              <a:t>Collect the data.</a:t>
            </a:r>
          </a:p>
          <a:p>
            <a:endParaRPr lang="en-GB" sz="2400" dirty="0">
              <a:latin typeface="+mj-lt"/>
            </a:endParaRPr>
          </a:p>
          <a:p>
            <a:pPr marL="214313" indent="-214313">
              <a:buFont typeface="Wingdings" panose="05000000000000000000" pitchFamily="2" charset="2"/>
              <a:buChar char="Ø"/>
            </a:pPr>
            <a:r>
              <a:rPr lang="en-GB" sz="2400" b="1" dirty="0">
                <a:solidFill>
                  <a:srgbClr val="202122"/>
                </a:solidFill>
                <a:latin typeface="+mj-lt"/>
              </a:rPr>
              <a:t>Nyquist–Shannon </a:t>
            </a:r>
          </a:p>
          <a:p>
            <a:r>
              <a:rPr lang="en-GB" sz="2400" b="1" dirty="0">
                <a:solidFill>
                  <a:srgbClr val="202122"/>
                </a:solidFill>
                <a:latin typeface="+mj-lt"/>
              </a:rPr>
              <a:t>   sampling theorem</a:t>
            </a:r>
            <a:endParaRPr lang="en-GB" sz="2400" b="1" dirty="0">
              <a:latin typeface="+mj-lt"/>
            </a:endParaRPr>
          </a:p>
          <a:p>
            <a:br>
              <a:rPr lang="en-GB" sz="2400" dirty="0">
                <a:latin typeface="+mj-lt"/>
              </a:rPr>
            </a:br>
            <a:endParaRPr lang="en-GB" sz="2400" b="1" dirty="0">
              <a:latin typeface="+mj-lt"/>
            </a:endParaRPr>
          </a:p>
        </p:txBody>
      </p:sp>
      <p:pic>
        <p:nvPicPr>
          <p:cNvPr id="9" name="Picture 8" descr="A person with a device attached to their arm&#10;&#10;Description automatically generated">
            <a:extLst>
              <a:ext uri="{FF2B5EF4-FFF2-40B4-BE49-F238E27FC236}">
                <a16:creationId xmlns:a16="http://schemas.microsoft.com/office/drawing/2014/main" id="{FA2531DF-0E50-2E15-3BB3-E036C5DC4C9E}"/>
              </a:ext>
            </a:extLst>
          </p:cNvPr>
          <p:cNvPicPr>
            <a:picLocks noChangeAspect="1"/>
          </p:cNvPicPr>
          <p:nvPr/>
        </p:nvPicPr>
        <p:blipFill rotWithShape="1">
          <a:blip r:embed="rId4">
            <a:extLst>
              <a:ext uri="{28A0092B-C50C-407E-A947-70E740481C1C}">
                <a14:useLocalDpi xmlns:a14="http://schemas.microsoft.com/office/drawing/2010/main" val="0"/>
              </a:ext>
            </a:extLst>
          </a:blip>
          <a:srcRect l="25557" t="-298" r="19594" b="17961"/>
          <a:stretch/>
        </p:blipFill>
        <p:spPr>
          <a:xfrm>
            <a:off x="6758271" y="1151386"/>
            <a:ext cx="2312338" cy="4628179"/>
          </a:xfrm>
          <a:prstGeom prst="rect">
            <a:avLst/>
          </a:prstGeom>
        </p:spPr>
      </p:pic>
      <p:sp>
        <p:nvSpPr>
          <p:cNvPr id="4" name="TextBox 3">
            <a:extLst>
              <a:ext uri="{FF2B5EF4-FFF2-40B4-BE49-F238E27FC236}">
                <a16:creationId xmlns:a16="http://schemas.microsoft.com/office/drawing/2014/main" id="{63325B1F-7927-8842-67D0-83AC2B6428F7}"/>
              </a:ext>
            </a:extLst>
          </p:cNvPr>
          <p:cNvSpPr txBox="1"/>
          <p:nvPr/>
        </p:nvSpPr>
        <p:spPr>
          <a:xfrm>
            <a:off x="-4044315" y="3150871"/>
            <a:ext cx="3183255" cy="3895938"/>
          </a:xfrm>
          <a:prstGeom prst="rect">
            <a:avLst/>
          </a:prstGeom>
          <a:noFill/>
        </p:spPr>
        <p:txBody>
          <a:bodyPr wrap="square">
            <a:spAutoFit/>
          </a:bodyPr>
          <a:lstStyle/>
          <a:p>
            <a:pPr marL="195025" indent="-195025" defTabSz="624078">
              <a:spcAft>
                <a:spcPts val="450"/>
              </a:spcAft>
              <a:buFont typeface="Wingdings" panose="05000000000000000000" pitchFamily="2" charset="2"/>
              <a:buChar char="Ø"/>
            </a:pPr>
            <a:r>
              <a:rPr lang="en-GB" sz="1350" b="1">
                <a:latin typeface="+mj-lt"/>
              </a:rPr>
              <a:t>Importance of good electrode-skin contact.</a:t>
            </a:r>
          </a:p>
          <a:p>
            <a:pPr algn="l"/>
            <a:r>
              <a:rPr lang="en-GB" sz="1350">
                <a:latin typeface="+mj-lt"/>
              </a:rPr>
              <a:t>Shave, clean with alcohol, rub with gel and abrasion with sandpaper. </a:t>
            </a:r>
            <a:br>
              <a:rPr lang="en-GB" sz="1350">
                <a:latin typeface="+mj-lt"/>
              </a:rPr>
            </a:br>
            <a:endParaRPr lang="en-GB" sz="1350">
              <a:latin typeface="+mj-lt"/>
            </a:endParaRPr>
          </a:p>
          <a:p>
            <a:pPr marL="214313" indent="-214313">
              <a:buFont typeface="Wingdings" panose="05000000000000000000" pitchFamily="2" charset="2"/>
              <a:buChar char="Ø"/>
            </a:pPr>
            <a:r>
              <a:rPr lang="en-GB" sz="1350" b="1">
                <a:latin typeface="+mj-lt"/>
              </a:rPr>
              <a:t>Correct placement of electrodes.</a:t>
            </a:r>
          </a:p>
          <a:p>
            <a:r>
              <a:rPr lang="en-GB" sz="1350">
                <a:latin typeface="+mj-lt"/>
              </a:rPr>
              <a:t>Ensure the cables are of appropriate length and arranged to prevent interference between them.</a:t>
            </a:r>
          </a:p>
          <a:p>
            <a:endParaRPr lang="en-GB" sz="1350">
              <a:latin typeface="+mj-lt"/>
            </a:endParaRPr>
          </a:p>
          <a:p>
            <a:pPr marL="214313" indent="-214313">
              <a:buFont typeface="Wingdings" panose="05000000000000000000" pitchFamily="2" charset="2"/>
              <a:buChar char="Ø"/>
            </a:pPr>
            <a:r>
              <a:rPr lang="en-GB" sz="1350" b="1">
                <a:latin typeface="+mj-lt"/>
              </a:rPr>
              <a:t>Collect the data.</a:t>
            </a:r>
          </a:p>
          <a:p>
            <a:r>
              <a:rPr lang="en-GB" sz="1350">
                <a:latin typeface="+mj-lt"/>
              </a:rPr>
              <a:t>Save data on sensors SD card or stream the data online.</a:t>
            </a:r>
          </a:p>
          <a:p>
            <a:endParaRPr lang="en-GB" sz="1350">
              <a:latin typeface="+mj-lt"/>
            </a:endParaRPr>
          </a:p>
          <a:p>
            <a:pPr marL="214313" indent="-214313">
              <a:buFont typeface="Wingdings" panose="05000000000000000000" pitchFamily="2" charset="2"/>
              <a:buChar char="Ø"/>
            </a:pPr>
            <a:r>
              <a:rPr lang="en-GB" sz="1350" b="1">
                <a:solidFill>
                  <a:srgbClr val="202122"/>
                </a:solidFill>
                <a:latin typeface="+mj-lt"/>
              </a:rPr>
              <a:t>Nyquist–Shannon sampling theorem</a:t>
            </a:r>
            <a:endParaRPr lang="en-GB" sz="1350" b="1">
              <a:latin typeface="+mj-lt"/>
            </a:endParaRPr>
          </a:p>
          <a:p>
            <a:r>
              <a:rPr lang="en-GB" sz="1350">
                <a:latin typeface="+mj-lt"/>
              </a:rPr>
              <a:t>Sample frequency : 512 Hz</a:t>
            </a:r>
          </a:p>
          <a:p>
            <a:br>
              <a:rPr lang="en-GB" sz="1350"/>
            </a:br>
            <a:endParaRPr lang="en-GB" sz="1350" b="1"/>
          </a:p>
        </p:txBody>
      </p:sp>
      <p:pic>
        <p:nvPicPr>
          <p:cNvPr id="10" name="Picture 9" descr="A close-up of a person shaving&#10;&#10;Description automatically generated">
            <a:extLst>
              <a:ext uri="{FF2B5EF4-FFF2-40B4-BE49-F238E27FC236}">
                <a16:creationId xmlns:a16="http://schemas.microsoft.com/office/drawing/2014/main" id="{08AE56F8-C82C-B85B-4403-F6C5BA64CD00}"/>
              </a:ext>
            </a:extLst>
          </p:cNvPr>
          <p:cNvPicPr>
            <a:picLocks noChangeAspect="1"/>
          </p:cNvPicPr>
          <p:nvPr/>
        </p:nvPicPr>
        <p:blipFill rotWithShape="1">
          <a:blip r:embed="rId5">
            <a:extLst>
              <a:ext uri="{28A0092B-C50C-407E-A947-70E740481C1C}">
                <a14:useLocalDpi xmlns:a14="http://schemas.microsoft.com/office/drawing/2010/main" val="0"/>
              </a:ext>
            </a:extLst>
          </a:blip>
          <a:srcRect l="19041" t="51088" r="18950" b="2293"/>
          <a:stretch/>
        </p:blipFill>
        <p:spPr>
          <a:xfrm>
            <a:off x="4057541" y="2609511"/>
            <a:ext cx="1290092" cy="1287300"/>
          </a:xfrm>
          <a:prstGeom prst="rect">
            <a:avLst/>
          </a:prstGeom>
        </p:spPr>
      </p:pic>
      <p:pic>
        <p:nvPicPr>
          <p:cNvPr id="13" name="Picture 12" descr="A close-up of a person shaving&#10;&#10;Description automatically generated">
            <a:extLst>
              <a:ext uri="{FF2B5EF4-FFF2-40B4-BE49-F238E27FC236}">
                <a16:creationId xmlns:a16="http://schemas.microsoft.com/office/drawing/2014/main" id="{A8FA2083-278B-FF64-C040-5E712060D231}"/>
              </a:ext>
            </a:extLst>
          </p:cNvPr>
          <p:cNvPicPr>
            <a:picLocks noChangeAspect="1"/>
          </p:cNvPicPr>
          <p:nvPr/>
        </p:nvPicPr>
        <p:blipFill rotWithShape="1">
          <a:blip r:embed="rId5">
            <a:extLst>
              <a:ext uri="{28A0092B-C50C-407E-A947-70E740481C1C}">
                <a14:useLocalDpi xmlns:a14="http://schemas.microsoft.com/office/drawing/2010/main" val="0"/>
              </a:ext>
            </a:extLst>
          </a:blip>
          <a:srcRect l="19041" t="1982" r="18950" b="51426"/>
          <a:stretch/>
        </p:blipFill>
        <p:spPr>
          <a:xfrm>
            <a:off x="5356228" y="2610243"/>
            <a:ext cx="1290092" cy="1286568"/>
          </a:xfrm>
          <a:prstGeom prst="rect">
            <a:avLst/>
          </a:prstGeom>
        </p:spPr>
      </p:pic>
      <p:pic>
        <p:nvPicPr>
          <p:cNvPr id="12" name="Picture 11" descr="A bluetooth symbol in a blue rectangle&#10;&#10;Description automatically generated">
            <a:extLst>
              <a:ext uri="{FF2B5EF4-FFF2-40B4-BE49-F238E27FC236}">
                <a16:creationId xmlns:a16="http://schemas.microsoft.com/office/drawing/2014/main" id="{482F13A8-EFE9-2542-1565-298C486BBCB4}"/>
              </a:ext>
            </a:extLst>
          </p:cNvPr>
          <p:cNvPicPr>
            <a:picLocks noChangeAspect="1"/>
          </p:cNvPicPr>
          <p:nvPr/>
        </p:nvPicPr>
        <p:blipFill rotWithShape="1">
          <a:blip r:embed="rId6">
            <a:extLst>
              <a:ext uri="{28A0092B-C50C-407E-A947-70E740481C1C}">
                <a14:useLocalDpi xmlns:a14="http://schemas.microsoft.com/office/drawing/2010/main" val="0"/>
              </a:ext>
            </a:extLst>
          </a:blip>
          <a:srcRect l="30776" r="30700"/>
          <a:stretch/>
        </p:blipFill>
        <p:spPr>
          <a:xfrm>
            <a:off x="3827422" y="1370596"/>
            <a:ext cx="875163" cy="1135856"/>
          </a:xfrm>
          <a:prstGeom prst="rect">
            <a:avLst/>
          </a:prstGeom>
        </p:spPr>
      </p:pic>
    </p:spTree>
    <p:extLst>
      <p:ext uri="{BB962C8B-B14F-4D97-AF65-F5344CB8AC3E}">
        <p14:creationId xmlns:p14="http://schemas.microsoft.com/office/powerpoint/2010/main" val="240237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5C16-5ED8-61AE-E964-5B18032AF9EB}"/>
              </a:ext>
            </a:extLst>
          </p:cNvPr>
          <p:cNvSpPr>
            <a:spLocks noGrp="1"/>
          </p:cNvSpPr>
          <p:nvPr>
            <p:ph type="ctrTitle"/>
          </p:nvPr>
        </p:nvSpPr>
        <p:spPr>
          <a:xfrm>
            <a:off x="957898" y="1561713"/>
            <a:ext cx="6858000" cy="714763"/>
          </a:xfrm>
        </p:spPr>
        <p:txBody>
          <a:bodyPr>
            <a:normAutofit fontScale="90000"/>
          </a:bodyPr>
          <a:lstStyle/>
          <a:p>
            <a:r>
              <a:rPr lang="sv-SE"/>
              <a:t>Team members</a:t>
            </a:r>
            <a:endParaRPr lang="en-SE"/>
          </a:p>
        </p:txBody>
      </p:sp>
      <p:pic>
        <p:nvPicPr>
          <p:cNvPr id="4" name="Content Placeholder 3" descr="A close-up of a person smiling&#10;&#10;Description automatically generated">
            <a:extLst>
              <a:ext uri="{FF2B5EF4-FFF2-40B4-BE49-F238E27FC236}">
                <a16:creationId xmlns:a16="http://schemas.microsoft.com/office/drawing/2014/main" id="{741CCB3A-993D-2A62-3684-D7C49A63B4F2}"/>
              </a:ext>
            </a:extLst>
          </p:cNvPr>
          <p:cNvPicPr>
            <a:picLocks noChangeAspect="1"/>
          </p:cNvPicPr>
          <p:nvPr/>
        </p:nvPicPr>
        <p:blipFill>
          <a:blip r:embed="rId3"/>
          <a:stretch>
            <a:fillRect/>
          </a:stretch>
        </p:blipFill>
        <p:spPr>
          <a:xfrm>
            <a:off x="2279549" y="2872908"/>
            <a:ext cx="1398375" cy="1398376"/>
          </a:xfrm>
          <a:prstGeom prst="rect">
            <a:avLst/>
          </a:prstGeom>
        </p:spPr>
      </p:pic>
      <p:pic>
        <p:nvPicPr>
          <p:cNvPr id="5" name="Picture 4" descr="A person taking a selfie&#10;&#10;Description automatically generated">
            <a:extLst>
              <a:ext uri="{FF2B5EF4-FFF2-40B4-BE49-F238E27FC236}">
                <a16:creationId xmlns:a16="http://schemas.microsoft.com/office/drawing/2014/main" id="{4C50B56B-74E5-910B-DEFF-E369F3DD23E5}"/>
              </a:ext>
            </a:extLst>
          </p:cNvPr>
          <p:cNvPicPr>
            <a:picLocks noChangeAspect="1"/>
          </p:cNvPicPr>
          <p:nvPr/>
        </p:nvPicPr>
        <p:blipFill>
          <a:blip r:embed="rId4"/>
          <a:stretch>
            <a:fillRect/>
          </a:stretch>
        </p:blipFill>
        <p:spPr>
          <a:xfrm>
            <a:off x="685791" y="2859262"/>
            <a:ext cx="1399364" cy="1390182"/>
          </a:xfrm>
          <a:prstGeom prst="rect">
            <a:avLst/>
          </a:prstGeom>
        </p:spPr>
      </p:pic>
      <p:pic>
        <p:nvPicPr>
          <p:cNvPr id="6" name="Picture 5" descr="A person wearing glasses and a white shirt&#10;&#10;Description automatically generated">
            <a:extLst>
              <a:ext uri="{FF2B5EF4-FFF2-40B4-BE49-F238E27FC236}">
                <a16:creationId xmlns:a16="http://schemas.microsoft.com/office/drawing/2014/main" id="{F9184329-A509-15F7-0D4A-6DFA3109BB4C}"/>
              </a:ext>
            </a:extLst>
          </p:cNvPr>
          <p:cNvPicPr>
            <a:picLocks noChangeAspect="1"/>
          </p:cNvPicPr>
          <p:nvPr/>
        </p:nvPicPr>
        <p:blipFill>
          <a:blip r:embed="rId5"/>
          <a:stretch>
            <a:fillRect/>
          </a:stretch>
        </p:blipFill>
        <p:spPr>
          <a:xfrm>
            <a:off x="7015004" y="2861629"/>
            <a:ext cx="1399364" cy="1399364"/>
          </a:xfrm>
          <a:prstGeom prst="rect">
            <a:avLst/>
          </a:prstGeom>
        </p:spPr>
      </p:pic>
      <p:sp>
        <p:nvSpPr>
          <p:cNvPr id="7" name="TextBox 6">
            <a:extLst>
              <a:ext uri="{FF2B5EF4-FFF2-40B4-BE49-F238E27FC236}">
                <a16:creationId xmlns:a16="http://schemas.microsoft.com/office/drawing/2014/main" id="{B3C25EAA-EA9C-F438-1496-186E47EF2A88}"/>
              </a:ext>
            </a:extLst>
          </p:cNvPr>
          <p:cNvSpPr txBox="1"/>
          <p:nvPr/>
        </p:nvSpPr>
        <p:spPr>
          <a:xfrm>
            <a:off x="563211" y="4342227"/>
            <a:ext cx="1647284" cy="50270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10362">
              <a:spcAft>
                <a:spcPts val="450"/>
              </a:spcAft>
            </a:pPr>
            <a:r>
              <a:rPr lang="en-US" sz="1200" b="1">
                <a:cs typeface="Calibri"/>
              </a:rPr>
              <a:t>Albin Gustafsson</a:t>
            </a:r>
          </a:p>
          <a:p>
            <a:pPr defTabSz="610362">
              <a:spcAft>
                <a:spcPts val="450"/>
              </a:spcAft>
            </a:pPr>
            <a:r>
              <a:rPr lang="en-US" sz="1200">
                <a:cs typeface="Calibri"/>
              </a:rPr>
              <a:t>Hardware Team Leader </a:t>
            </a:r>
          </a:p>
        </p:txBody>
      </p:sp>
      <p:sp>
        <p:nvSpPr>
          <p:cNvPr id="8" name="TextBox 7">
            <a:extLst>
              <a:ext uri="{FF2B5EF4-FFF2-40B4-BE49-F238E27FC236}">
                <a16:creationId xmlns:a16="http://schemas.microsoft.com/office/drawing/2014/main" id="{D45B4B30-381D-29BB-6ADF-746804AA03D6}"/>
              </a:ext>
            </a:extLst>
          </p:cNvPr>
          <p:cNvSpPr txBox="1"/>
          <p:nvPr/>
        </p:nvSpPr>
        <p:spPr>
          <a:xfrm>
            <a:off x="2279550" y="4342226"/>
            <a:ext cx="1498111" cy="50270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10362">
              <a:spcAft>
                <a:spcPts val="450"/>
              </a:spcAft>
            </a:pPr>
            <a:r>
              <a:rPr lang="en-US" sz="1200" b="1">
                <a:cs typeface="Calibri"/>
              </a:rPr>
              <a:t>Sebastian </a:t>
            </a:r>
            <a:r>
              <a:rPr lang="en-US" sz="1200" b="1" err="1">
                <a:cs typeface="Calibri"/>
              </a:rPr>
              <a:t>Ahlström</a:t>
            </a:r>
            <a:endParaRPr lang="en-US" sz="1200" b="1">
              <a:cs typeface="Calibri"/>
            </a:endParaRPr>
          </a:p>
          <a:p>
            <a:pPr defTabSz="610362">
              <a:spcAft>
                <a:spcPts val="450"/>
              </a:spcAft>
            </a:pPr>
            <a:r>
              <a:rPr lang="en-US" sz="1200">
                <a:cs typeface="Calibri"/>
              </a:rPr>
              <a:t>Hardware Developer </a:t>
            </a:r>
          </a:p>
        </p:txBody>
      </p:sp>
      <p:sp>
        <p:nvSpPr>
          <p:cNvPr id="9" name="TextBox 8">
            <a:extLst>
              <a:ext uri="{FF2B5EF4-FFF2-40B4-BE49-F238E27FC236}">
                <a16:creationId xmlns:a16="http://schemas.microsoft.com/office/drawing/2014/main" id="{61EE66D0-87CF-9E60-E9C7-16DD9A3C2248}"/>
              </a:ext>
            </a:extLst>
          </p:cNvPr>
          <p:cNvSpPr txBox="1"/>
          <p:nvPr/>
        </p:nvSpPr>
        <p:spPr>
          <a:xfrm>
            <a:off x="3875450" y="4342227"/>
            <a:ext cx="1594598" cy="50270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10362">
              <a:spcAft>
                <a:spcPts val="450"/>
              </a:spcAft>
            </a:pPr>
            <a:r>
              <a:rPr lang="en-US" sz="1200" b="1">
                <a:cs typeface="Calibri"/>
              </a:rPr>
              <a:t>Moritz Schmidt</a:t>
            </a:r>
          </a:p>
          <a:p>
            <a:pPr defTabSz="610362">
              <a:spcAft>
                <a:spcPts val="450"/>
              </a:spcAft>
            </a:pPr>
            <a:r>
              <a:rPr lang="en-US" sz="1200">
                <a:cs typeface="Calibri"/>
              </a:rPr>
              <a:t>Hardware Developer </a:t>
            </a:r>
            <a:endParaRPr lang="en-US" sz="1200"/>
          </a:p>
        </p:txBody>
      </p:sp>
      <p:sp>
        <p:nvSpPr>
          <p:cNvPr id="10" name="TextBox 9">
            <a:extLst>
              <a:ext uri="{FF2B5EF4-FFF2-40B4-BE49-F238E27FC236}">
                <a16:creationId xmlns:a16="http://schemas.microsoft.com/office/drawing/2014/main" id="{CC49955B-4213-3CDA-78F0-FEDD4D36AD41}"/>
              </a:ext>
            </a:extLst>
          </p:cNvPr>
          <p:cNvSpPr txBox="1"/>
          <p:nvPr/>
        </p:nvSpPr>
        <p:spPr>
          <a:xfrm>
            <a:off x="5470048" y="4337307"/>
            <a:ext cx="1594598" cy="50270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10362">
              <a:spcAft>
                <a:spcPts val="450"/>
              </a:spcAft>
            </a:pPr>
            <a:r>
              <a:rPr lang="en-US" sz="1200" b="1">
                <a:cs typeface="Calibri"/>
              </a:rPr>
              <a:t>Irini Provatidis</a:t>
            </a:r>
          </a:p>
          <a:p>
            <a:pPr defTabSz="610362">
              <a:spcAft>
                <a:spcPts val="450"/>
              </a:spcAft>
            </a:pPr>
            <a:r>
              <a:rPr lang="en-US" sz="1200">
                <a:cs typeface="Calibri"/>
              </a:rPr>
              <a:t>Software Team Leader </a:t>
            </a:r>
            <a:endParaRPr lang="en-US" sz="1200"/>
          </a:p>
        </p:txBody>
      </p:sp>
      <p:sp>
        <p:nvSpPr>
          <p:cNvPr id="11" name="TextBox 10">
            <a:extLst>
              <a:ext uri="{FF2B5EF4-FFF2-40B4-BE49-F238E27FC236}">
                <a16:creationId xmlns:a16="http://schemas.microsoft.com/office/drawing/2014/main" id="{D01D0E0E-CD4B-9EB0-AB0E-523382DC9D38}"/>
              </a:ext>
            </a:extLst>
          </p:cNvPr>
          <p:cNvSpPr txBox="1"/>
          <p:nvPr/>
        </p:nvSpPr>
        <p:spPr>
          <a:xfrm>
            <a:off x="7018599" y="4342226"/>
            <a:ext cx="1594598" cy="50270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10362">
              <a:spcAft>
                <a:spcPts val="450"/>
              </a:spcAft>
            </a:pPr>
            <a:r>
              <a:rPr lang="en-US" sz="1200" b="1">
                <a:cs typeface="Calibri"/>
              </a:rPr>
              <a:t>Jalal </a:t>
            </a:r>
            <a:r>
              <a:rPr lang="en-US" sz="1200" b="1" err="1">
                <a:cs typeface="Calibri"/>
              </a:rPr>
              <a:t>Taleb</a:t>
            </a:r>
            <a:endParaRPr lang="en-US" sz="1200" b="1">
              <a:cs typeface="Calibri"/>
            </a:endParaRPr>
          </a:p>
          <a:p>
            <a:pPr defTabSz="610362">
              <a:spcAft>
                <a:spcPts val="450"/>
              </a:spcAft>
            </a:pPr>
            <a:r>
              <a:rPr lang="en-US" sz="1200">
                <a:cs typeface="Calibri"/>
              </a:rPr>
              <a:t>Software Developer </a:t>
            </a:r>
            <a:endParaRPr lang="en-US" sz="1200"/>
          </a:p>
        </p:txBody>
      </p:sp>
      <p:pic>
        <p:nvPicPr>
          <p:cNvPr id="12" name="Picture 11" descr="A person in a suit smiling&#10;&#10;Description automatically generated">
            <a:extLst>
              <a:ext uri="{FF2B5EF4-FFF2-40B4-BE49-F238E27FC236}">
                <a16:creationId xmlns:a16="http://schemas.microsoft.com/office/drawing/2014/main" id="{0FC6682F-D2B5-2098-0B54-C587BB0CE235}"/>
              </a:ext>
            </a:extLst>
          </p:cNvPr>
          <p:cNvPicPr>
            <a:picLocks noChangeAspect="1"/>
          </p:cNvPicPr>
          <p:nvPr/>
        </p:nvPicPr>
        <p:blipFill>
          <a:blip r:embed="rId6"/>
          <a:stretch>
            <a:fillRect/>
          </a:stretch>
        </p:blipFill>
        <p:spPr>
          <a:xfrm>
            <a:off x="3872318" y="2861861"/>
            <a:ext cx="1399364" cy="1399364"/>
          </a:xfrm>
          <a:prstGeom prst="rect">
            <a:avLst/>
          </a:prstGeom>
        </p:spPr>
      </p:pic>
      <p:pic>
        <p:nvPicPr>
          <p:cNvPr id="13" name="Picture 12" descr="A person wearing glasses and a black jacket&#10;&#10;Description automatically generated">
            <a:extLst>
              <a:ext uri="{FF2B5EF4-FFF2-40B4-BE49-F238E27FC236}">
                <a16:creationId xmlns:a16="http://schemas.microsoft.com/office/drawing/2014/main" id="{BD13FE71-5B93-C50C-FE36-012959175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3616" y="2869534"/>
            <a:ext cx="1383555" cy="1383555"/>
          </a:xfrm>
          <a:prstGeom prst="rect">
            <a:avLst/>
          </a:prstGeom>
        </p:spPr>
      </p:pic>
    </p:spTree>
    <p:extLst>
      <p:ext uri="{BB962C8B-B14F-4D97-AF65-F5344CB8AC3E}">
        <p14:creationId xmlns:p14="http://schemas.microsoft.com/office/powerpoint/2010/main" val="285674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2F2E50-1930-9F21-80FC-D35BAEC4745A}"/>
              </a:ext>
            </a:extLst>
          </p:cNvPr>
          <p:cNvSpPr txBox="1"/>
          <p:nvPr/>
        </p:nvSpPr>
        <p:spPr>
          <a:xfrm>
            <a:off x="117465" y="857250"/>
            <a:ext cx="4572000" cy="784830"/>
          </a:xfrm>
          <a:prstGeom prst="rect">
            <a:avLst/>
          </a:prstGeom>
          <a:noFill/>
        </p:spPr>
        <p:txBody>
          <a:bodyPr wrap="square">
            <a:spAutoFit/>
          </a:bodyPr>
          <a:lstStyle/>
          <a:p>
            <a:r>
              <a:rPr lang="en-GB" sz="4500" b="1">
                <a:latin typeface="+mj-lt"/>
              </a:rPr>
              <a:t>PLAN</a:t>
            </a:r>
            <a:endParaRPr lang="en-SE" sz="4500">
              <a:latin typeface="+mj-lt"/>
            </a:endParaRPr>
          </a:p>
        </p:txBody>
      </p:sp>
      <p:sp>
        <p:nvSpPr>
          <p:cNvPr id="4" name="TextBox 3">
            <a:extLst>
              <a:ext uri="{FF2B5EF4-FFF2-40B4-BE49-F238E27FC236}">
                <a16:creationId xmlns:a16="http://schemas.microsoft.com/office/drawing/2014/main" id="{866BDC5B-483A-862D-7785-B447A07AA822}"/>
              </a:ext>
            </a:extLst>
          </p:cNvPr>
          <p:cNvSpPr txBox="1"/>
          <p:nvPr/>
        </p:nvSpPr>
        <p:spPr>
          <a:xfrm>
            <a:off x="218696" y="1804735"/>
            <a:ext cx="3335598" cy="4154984"/>
          </a:xfrm>
          <a:prstGeom prst="rect">
            <a:avLst/>
          </a:prstGeom>
          <a:noFill/>
        </p:spPr>
        <p:txBody>
          <a:bodyPr wrap="square" rtlCol="0">
            <a:spAutoFit/>
          </a:bodyPr>
          <a:lstStyle/>
          <a:p>
            <a:pPr marL="214313" indent="-214313">
              <a:buFont typeface="Wingdings" panose="05000000000000000000" pitchFamily="2" charset="2"/>
              <a:buChar char="Ø"/>
            </a:pPr>
            <a:r>
              <a:rPr lang="sv-SE" sz="2400" b="1" dirty="0">
                <a:latin typeface="+mj-lt"/>
              </a:rPr>
              <a:t>Signal processing</a:t>
            </a:r>
          </a:p>
          <a:p>
            <a:pPr marL="214313" indent="-214313">
              <a:buFont typeface="Wingdings" panose="05000000000000000000" pitchFamily="2" charset="2"/>
              <a:buChar char="Ø"/>
            </a:pPr>
            <a:endParaRPr lang="sv-SE" sz="2400" dirty="0">
              <a:latin typeface="+mj-lt"/>
            </a:endParaRPr>
          </a:p>
          <a:p>
            <a:pPr marL="214313" indent="-214313">
              <a:buFont typeface="Wingdings" panose="05000000000000000000" pitchFamily="2" charset="2"/>
              <a:buChar char="Ø"/>
            </a:pPr>
            <a:r>
              <a:rPr lang="sv-SE" sz="2400" b="1" dirty="0">
                <a:latin typeface="+mj-lt"/>
              </a:rPr>
              <a:t>For each signal segmentation (window):  </a:t>
            </a:r>
          </a:p>
          <a:p>
            <a:r>
              <a:rPr lang="sv-SE" sz="2400" dirty="0">
                <a:latin typeface="+mj-lt"/>
              </a:rPr>
              <a:t>Extract features in time and frequency domain, normalize them and assign a label. </a:t>
            </a:r>
          </a:p>
          <a:p>
            <a:endParaRPr lang="sv-SE" sz="2400" dirty="0">
              <a:latin typeface="+mj-lt"/>
            </a:endParaRPr>
          </a:p>
          <a:p>
            <a:pPr marL="214313" indent="-214313">
              <a:buFont typeface="Wingdings" panose="05000000000000000000" pitchFamily="2" charset="2"/>
              <a:buChar char="Ø"/>
            </a:pPr>
            <a:r>
              <a:rPr lang="sv-SE" sz="2400" b="1" dirty="0">
                <a:latin typeface="+mj-lt"/>
              </a:rPr>
              <a:t>Costumized dataset</a:t>
            </a:r>
            <a:r>
              <a:rPr lang="sv-SE" sz="2400" dirty="0">
                <a:latin typeface="+mj-lt"/>
              </a:rPr>
              <a:t>.</a:t>
            </a:r>
          </a:p>
          <a:p>
            <a:pPr marL="214313" indent="-214313">
              <a:buFont typeface="Wingdings" panose="05000000000000000000" pitchFamily="2" charset="2"/>
              <a:buChar char="Ø"/>
            </a:pPr>
            <a:endParaRPr lang="sv-SE" sz="2400" dirty="0">
              <a:latin typeface="+mj-lt"/>
            </a:endParaRPr>
          </a:p>
        </p:txBody>
      </p:sp>
      <p:pic>
        <p:nvPicPr>
          <p:cNvPr id="7" name="Graphic 6">
            <a:extLst>
              <a:ext uri="{FF2B5EF4-FFF2-40B4-BE49-F238E27FC236}">
                <a16:creationId xmlns:a16="http://schemas.microsoft.com/office/drawing/2014/main" id="{356FEDE4-F5B6-2F4E-4928-A3B00F482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5467" y="2356972"/>
            <a:ext cx="2486108" cy="2003368"/>
          </a:xfrm>
          <a:prstGeom prst="rect">
            <a:avLst/>
          </a:prstGeom>
        </p:spPr>
      </p:pic>
      <p:pic>
        <p:nvPicPr>
          <p:cNvPr id="12" name="Graphic 11">
            <a:extLst>
              <a:ext uri="{FF2B5EF4-FFF2-40B4-BE49-F238E27FC236}">
                <a16:creationId xmlns:a16="http://schemas.microsoft.com/office/drawing/2014/main" id="{07F729A5-54CF-DE5F-D8CD-898E70A40F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1290" y="857250"/>
            <a:ext cx="3335598" cy="5035473"/>
          </a:xfrm>
          <a:prstGeom prst="rect">
            <a:avLst/>
          </a:prstGeom>
        </p:spPr>
      </p:pic>
      <p:pic>
        <p:nvPicPr>
          <p:cNvPr id="17" name="Picture 16" descr="A blue line on a screen&#10;&#10;Description automatically generated">
            <a:extLst>
              <a:ext uri="{FF2B5EF4-FFF2-40B4-BE49-F238E27FC236}">
                <a16:creationId xmlns:a16="http://schemas.microsoft.com/office/drawing/2014/main" id="{A574DA9A-8811-3DAD-668F-82A252A8A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7145" y="908127"/>
            <a:ext cx="659993" cy="659993"/>
          </a:xfrm>
          <a:prstGeom prst="rect">
            <a:avLst/>
          </a:prstGeom>
        </p:spPr>
      </p:pic>
      <p:pic>
        <p:nvPicPr>
          <p:cNvPr id="9" name="Picture 8" descr="A close-up of a graph&#10;&#10;Description automatically generated">
            <a:extLst>
              <a:ext uri="{FF2B5EF4-FFF2-40B4-BE49-F238E27FC236}">
                <a16:creationId xmlns:a16="http://schemas.microsoft.com/office/drawing/2014/main" id="{F93516C3-B94A-34AC-877F-F40025757E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1" y="7786688"/>
            <a:ext cx="3201077" cy="5143500"/>
          </a:xfrm>
          <a:prstGeom prst="rect">
            <a:avLst/>
          </a:prstGeom>
        </p:spPr>
      </p:pic>
    </p:spTree>
    <p:extLst>
      <p:ext uri="{BB962C8B-B14F-4D97-AF65-F5344CB8AC3E}">
        <p14:creationId xmlns:p14="http://schemas.microsoft.com/office/powerpoint/2010/main" val="74046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FA0172-75F5-342A-753E-ACB11372D7D7}"/>
              </a:ext>
            </a:extLst>
          </p:cNvPr>
          <p:cNvPicPr>
            <a:picLocks noChangeAspect="1"/>
          </p:cNvPicPr>
          <p:nvPr/>
        </p:nvPicPr>
        <p:blipFill>
          <a:blip r:embed="rId2"/>
          <a:stretch>
            <a:fillRect/>
          </a:stretch>
        </p:blipFill>
        <p:spPr>
          <a:xfrm>
            <a:off x="3857441" y="4066674"/>
            <a:ext cx="3778321" cy="2738649"/>
          </a:xfrm>
          <a:prstGeom prst="rect">
            <a:avLst/>
          </a:prstGeom>
        </p:spPr>
      </p:pic>
      <p:sp>
        <p:nvSpPr>
          <p:cNvPr id="5" name="TextBox 4">
            <a:extLst>
              <a:ext uri="{FF2B5EF4-FFF2-40B4-BE49-F238E27FC236}">
                <a16:creationId xmlns:a16="http://schemas.microsoft.com/office/drawing/2014/main" id="{792F2E50-1930-9F21-80FC-D35BAEC4745A}"/>
              </a:ext>
            </a:extLst>
          </p:cNvPr>
          <p:cNvSpPr txBox="1"/>
          <p:nvPr/>
        </p:nvSpPr>
        <p:spPr>
          <a:xfrm>
            <a:off x="200023" y="928233"/>
            <a:ext cx="4572000" cy="784830"/>
          </a:xfrm>
          <a:prstGeom prst="rect">
            <a:avLst/>
          </a:prstGeom>
          <a:noFill/>
        </p:spPr>
        <p:txBody>
          <a:bodyPr wrap="square">
            <a:spAutoFit/>
          </a:bodyPr>
          <a:lstStyle/>
          <a:p>
            <a:r>
              <a:rPr lang="en-GB" sz="4500" b="1" dirty="0">
                <a:latin typeface="+mj-lt"/>
              </a:rPr>
              <a:t>PLAN</a:t>
            </a:r>
            <a:endParaRPr lang="en-SE" sz="4500" dirty="0">
              <a:latin typeface="+mj-lt"/>
            </a:endParaRPr>
          </a:p>
        </p:txBody>
      </p:sp>
      <p:sp>
        <p:nvSpPr>
          <p:cNvPr id="4" name="TextBox 3">
            <a:extLst>
              <a:ext uri="{FF2B5EF4-FFF2-40B4-BE49-F238E27FC236}">
                <a16:creationId xmlns:a16="http://schemas.microsoft.com/office/drawing/2014/main" id="{866BDC5B-483A-862D-7785-B447A07AA822}"/>
              </a:ext>
            </a:extLst>
          </p:cNvPr>
          <p:cNvSpPr txBox="1"/>
          <p:nvPr/>
        </p:nvSpPr>
        <p:spPr>
          <a:xfrm>
            <a:off x="200026" y="1618998"/>
            <a:ext cx="1300163" cy="715581"/>
          </a:xfrm>
          <a:prstGeom prst="rect">
            <a:avLst/>
          </a:prstGeom>
          <a:noFill/>
        </p:spPr>
        <p:txBody>
          <a:bodyPr wrap="square" rtlCol="0">
            <a:spAutoFit/>
          </a:bodyPr>
          <a:lstStyle/>
          <a:p>
            <a:pPr marL="214313" indent="-214313">
              <a:buFont typeface="Wingdings" panose="05000000000000000000" pitchFamily="2" charset="2"/>
              <a:buChar char="Ø"/>
            </a:pPr>
            <a:endParaRPr lang="sv-SE" sz="1350">
              <a:latin typeface="+mj-lt"/>
            </a:endParaRPr>
          </a:p>
          <a:p>
            <a:endParaRPr lang="sv-SE" sz="1350">
              <a:latin typeface="+mj-lt"/>
            </a:endParaRPr>
          </a:p>
          <a:p>
            <a:endParaRPr lang="sv-SE" sz="1350">
              <a:latin typeface="+mj-lt"/>
            </a:endParaRPr>
          </a:p>
        </p:txBody>
      </p:sp>
      <p:sp>
        <p:nvSpPr>
          <p:cNvPr id="3" name="TextBox 2">
            <a:extLst>
              <a:ext uri="{FF2B5EF4-FFF2-40B4-BE49-F238E27FC236}">
                <a16:creationId xmlns:a16="http://schemas.microsoft.com/office/drawing/2014/main" id="{B0F442FA-C2E1-96B3-22C1-82162EE5747D}"/>
              </a:ext>
            </a:extLst>
          </p:cNvPr>
          <p:cNvSpPr txBox="1"/>
          <p:nvPr/>
        </p:nvSpPr>
        <p:spPr>
          <a:xfrm>
            <a:off x="272782" y="1618998"/>
            <a:ext cx="3872498" cy="4154984"/>
          </a:xfrm>
          <a:prstGeom prst="rect">
            <a:avLst/>
          </a:prstGeom>
          <a:noFill/>
        </p:spPr>
        <p:txBody>
          <a:bodyPr wrap="square">
            <a:spAutoFit/>
          </a:bodyPr>
          <a:lstStyle/>
          <a:p>
            <a:pPr marL="214313" indent="-214313">
              <a:buFont typeface="Wingdings" panose="05000000000000000000" pitchFamily="2" charset="2"/>
              <a:buChar char="Ø"/>
            </a:pPr>
            <a:r>
              <a:rPr lang="sv-SE" sz="2400" b="1" dirty="0">
                <a:latin typeface="+mj-lt"/>
              </a:rPr>
              <a:t>Classification model: </a:t>
            </a:r>
          </a:p>
          <a:p>
            <a:r>
              <a:rPr lang="sv-SE" sz="2400" dirty="0">
                <a:latin typeface="+mj-lt"/>
              </a:rPr>
              <a:t>Support Vector Machine (SVM)</a:t>
            </a:r>
          </a:p>
          <a:p>
            <a:endParaRPr lang="sv-SE" sz="2400" dirty="0">
              <a:latin typeface="+mj-lt"/>
            </a:endParaRPr>
          </a:p>
          <a:p>
            <a:pPr marL="214313" indent="-214313">
              <a:buFont typeface="Wingdings" panose="05000000000000000000" pitchFamily="2" charset="2"/>
              <a:buChar char="Ø"/>
            </a:pPr>
            <a:r>
              <a:rPr lang="sv-SE" sz="2400" b="1" dirty="0">
                <a:latin typeface="+mj-lt"/>
              </a:rPr>
              <a:t>Train the model offline:</a:t>
            </a:r>
          </a:p>
          <a:p>
            <a:r>
              <a:rPr lang="sv-SE" sz="2400" dirty="0">
                <a:latin typeface="+mj-lt"/>
              </a:rPr>
              <a:t>Supervised learning algorithm</a:t>
            </a:r>
          </a:p>
          <a:p>
            <a:endParaRPr lang="sv-SE" sz="2400" dirty="0">
              <a:latin typeface="+mj-lt"/>
            </a:endParaRPr>
          </a:p>
          <a:p>
            <a:pPr marL="214313" indent="-214313">
              <a:buFont typeface="Wingdings" panose="05000000000000000000" pitchFamily="2" charset="2"/>
              <a:buChar char="Ø"/>
            </a:pPr>
            <a:r>
              <a:rPr lang="sv-SE" sz="2400" b="1" dirty="0">
                <a:latin typeface="+mj-lt"/>
              </a:rPr>
              <a:t>Adjust hyperparameters:</a:t>
            </a:r>
          </a:p>
          <a:p>
            <a:r>
              <a:rPr lang="sv-SE" sz="2400" dirty="0">
                <a:latin typeface="+mj-lt"/>
              </a:rPr>
              <a:t>High classification accuracy</a:t>
            </a:r>
          </a:p>
          <a:p>
            <a:endParaRPr lang="sv-SE" sz="2400" dirty="0">
              <a:latin typeface="+mj-lt"/>
            </a:endParaRPr>
          </a:p>
          <a:p>
            <a:pPr marL="257175" indent="-257175">
              <a:buFont typeface="Wingdings" panose="05000000000000000000" pitchFamily="2" charset="2"/>
              <a:buChar char="Ø"/>
            </a:pPr>
            <a:r>
              <a:rPr lang="sv-SE" sz="2400" b="1" dirty="0">
                <a:latin typeface="+mj-lt"/>
              </a:rPr>
              <a:t>Save trained model.</a:t>
            </a:r>
          </a:p>
        </p:txBody>
      </p:sp>
      <p:pic>
        <p:nvPicPr>
          <p:cNvPr id="6" name="Graphic 5">
            <a:extLst>
              <a:ext uri="{FF2B5EF4-FFF2-40B4-BE49-F238E27FC236}">
                <a16:creationId xmlns:a16="http://schemas.microsoft.com/office/drawing/2014/main" id="{F776803D-DAB4-371B-E64D-AFED7FB2B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3080" y="1464973"/>
            <a:ext cx="2037840" cy="1642143"/>
          </a:xfrm>
          <a:prstGeom prst="rect">
            <a:avLst/>
          </a:prstGeom>
        </p:spPr>
      </p:pic>
      <p:pic>
        <p:nvPicPr>
          <p:cNvPr id="31" name="Picture 30" descr="A diagram of a cube with red and blue balls&#10;&#10;Description automatically generated">
            <a:extLst>
              <a:ext uri="{FF2B5EF4-FFF2-40B4-BE49-F238E27FC236}">
                <a16:creationId xmlns:a16="http://schemas.microsoft.com/office/drawing/2014/main" id="{461F32D9-C484-9FD0-CF19-2D40A7596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0044" y="1009087"/>
            <a:ext cx="3453956" cy="3295356"/>
          </a:xfrm>
          <a:prstGeom prst="rect">
            <a:avLst/>
          </a:prstGeom>
        </p:spPr>
      </p:pic>
    </p:spTree>
    <p:extLst>
      <p:ext uri="{BB962C8B-B14F-4D97-AF65-F5344CB8AC3E}">
        <p14:creationId xmlns:p14="http://schemas.microsoft.com/office/powerpoint/2010/main" val="87958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F18077-EF1B-9D67-ED25-9FFC0EBD2DAB}"/>
              </a:ext>
            </a:extLst>
          </p:cNvPr>
          <p:cNvPicPr>
            <a:picLocks noChangeAspect="1"/>
          </p:cNvPicPr>
          <p:nvPr/>
        </p:nvPicPr>
        <p:blipFill>
          <a:blip r:embed="rId2"/>
          <a:stretch>
            <a:fillRect/>
          </a:stretch>
        </p:blipFill>
        <p:spPr>
          <a:xfrm>
            <a:off x="4185920" y="1127225"/>
            <a:ext cx="2279968" cy="3667306"/>
          </a:xfrm>
          <a:prstGeom prst="rect">
            <a:avLst/>
          </a:prstGeom>
        </p:spPr>
      </p:pic>
      <p:sp>
        <p:nvSpPr>
          <p:cNvPr id="5" name="TextBox 4">
            <a:extLst>
              <a:ext uri="{FF2B5EF4-FFF2-40B4-BE49-F238E27FC236}">
                <a16:creationId xmlns:a16="http://schemas.microsoft.com/office/drawing/2014/main" id="{3435736C-809A-9ACE-3C39-683F44A9A5E0}"/>
              </a:ext>
            </a:extLst>
          </p:cNvPr>
          <p:cNvSpPr txBox="1"/>
          <p:nvPr/>
        </p:nvSpPr>
        <p:spPr>
          <a:xfrm>
            <a:off x="362574" y="1056104"/>
            <a:ext cx="4572000" cy="784830"/>
          </a:xfrm>
          <a:prstGeom prst="rect">
            <a:avLst/>
          </a:prstGeom>
          <a:noFill/>
        </p:spPr>
        <p:txBody>
          <a:bodyPr wrap="square">
            <a:spAutoFit/>
          </a:bodyPr>
          <a:lstStyle/>
          <a:p>
            <a:r>
              <a:rPr lang="en-GB" sz="4500" b="1">
                <a:latin typeface="+mj-lt"/>
              </a:rPr>
              <a:t>ACT</a:t>
            </a:r>
            <a:endParaRPr lang="en-SE" sz="4500">
              <a:latin typeface="+mj-lt"/>
            </a:endParaRPr>
          </a:p>
        </p:txBody>
      </p:sp>
      <p:sp>
        <p:nvSpPr>
          <p:cNvPr id="12" name="TextBox 11">
            <a:extLst>
              <a:ext uri="{FF2B5EF4-FFF2-40B4-BE49-F238E27FC236}">
                <a16:creationId xmlns:a16="http://schemas.microsoft.com/office/drawing/2014/main" id="{D922235E-8A0B-70F1-7E63-E5FEE2EFA6F4}"/>
              </a:ext>
            </a:extLst>
          </p:cNvPr>
          <p:cNvSpPr txBox="1"/>
          <p:nvPr/>
        </p:nvSpPr>
        <p:spPr>
          <a:xfrm>
            <a:off x="181287" y="1817851"/>
            <a:ext cx="4572000" cy="4524315"/>
          </a:xfrm>
          <a:prstGeom prst="rect">
            <a:avLst/>
          </a:prstGeom>
          <a:noFill/>
        </p:spPr>
        <p:txBody>
          <a:bodyPr wrap="square">
            <a:spAutoFit/>
          </a:bodyPr>
          <a:lstStyle/>
          <a:p>
            <a:endParaRPr lang="sv-SE" sz="2400" b="1" dirty="0">
              <a:latin typeface="+mj-lt"/>
            </a:endParaRPr>
          </a:p>
          <a:p>
            <a:pPr marL="214313" indent="-214313">
              <a:buFont typeface="Wingdings" panose="05000000000000000000" pitchFamily="2" charset="2"/>
              <a:buChar char="Ø"/>
            </a:pPr>
            <a:r>
              <a:rPr lang="sv-SE" sz="2400" b="1" dirty="0">
                <a:latin typeface="+mj-lt"/>
              </a:rPr>
              <a:t>When streaming online sensor data via Bluetooth:</a:t>
            </a:r>
          </a:p>
          <a:p>
            <a:r>
              <a:rPr lang="sv-SE" sz="2400" dirty="0">
                <a:latin typeface="+mj-lt"/>
              </a:rPr>
              <a:t> Load the model, use extracted features from the streaming data and predict output value.</a:t>
            </a:r>
          </a:p>
          <a:p>
            <a:pPr marL="214313" indent="-214313">
              <a:buFont typeface="Wingdings" panose="05000000000000000000" pitchFamily="2" charset="2"/>
              <a:buChar char="Ø"/>
            </a:pPr>
            <a:endParaRPr lang="sv-SE" sz="2400" b="1" dirty="0">
              <a:latin typeface="+mj-lt"/>
            </a:endParaRPr>
          </a:p>
          <a:p>
            <a:pPr marL="214313" indent="-214313">
              <a:buFont typeface="Wingdings" panose="05000000000000000000" pitchFamily="2" charset="2"/>
              <a:buChar char="Ø"/>
            </a:pPr>
            <a:r>
              <a:rPr lang="sv-SE" sz="2400" b="1" dirty="0">
                <a:latin typeface="+mj-lt"/>
              </a:rPr>
              <a:t>Store predicted values.</a:t>
            </a:r>
          </a:p>
          <a:p>
            <a:r>
              <a:rPr lang="sv-SE" sz="2400" dirty="0">
                <a:latin typeface="+mj-lt"/>
              </a:rPr>
              <a:t>Muscle contraction &amp; relaxation</a:t>
            </a:r>
            <a:r>
              <a:rPr lang="sv-SE" sz="2400" b="1" dirty="0">
                <a:latin typeface="+mj-lt"/>
              </a:rPr>
              <a:t>.</a:t>
            </a:r>
          </a:p>
          <a:p>
            <a:endParaRPr lang="sv-SE" sz="2400" b="1" dirty="0">
              <a:latin typeface="+mj-lt"/>
            </a:endParaRPr>
          </a:p>
          <a:p>
            <a:pPr marL="214313" indent="-214313">
              <a:buFont typeface="Wingdings" panose="05000000000000000000" pitchFamily="2" charset="2"/>
              <a:buChar char="Ø"/>
            </a:pPr>
            <a:r>
              <a:rPr lang="sv-SE" sz="2400" b="1" dirty="0">
                <a:latin typeface="+mj-lt"/>
              </a:rPr>
              <a:t>Send predicted output values as commands to the control system.</a:t>
            </a:r>
          </a:p>
        </p:txBody>
      </p:sp>
      <p:pic>
        <p:nvPicPr>
          <p:cNvPr id="3" name="Graphic 2">
            <a:extLst>
              <a:ext uri="{FF2B5EF4-FFF2-40B4-BE49-F238E27FC236}">
                <a16:creationId xmlns:a16="http://schemas.microsoft.com/office/drawing/2014/main" id="{51C4C70F-737B-ECBE-4D2A-D0D3FC3B4D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4914" y="975359"/>
            <a:ext cx="2374293" cy="5701297"/>
          </a:xfrm>
          <a:prstGeom prst="rect">
            <a:avLst/>
          </a:prstGeom>
        </p:spPr>
      </p:pic>
    </p:spTree>
    <p:extLst>
      <p:ext uri="{BB962C8B-B14F-4D97-AF65-F5344CB8AC3E}">
        <p14:creationId xmlns:p14="http://schemas.microsoft.com/office/powerpoint/2010/main" val="307009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E2F9-FBA2-49CA-5C86-08B99EE9CF06}"/>
              </a:ext>
            </a:extLst>
          </p:cNvPr>
          <p:cNvSpPr>
            <a:spLocks noGrp="1"/>
          </p:cNvSpPr>
          <p:nvPr>
            <p:ph type="ctrTitle"/>
          </p:nvPr>
        </p:nvSpPr>
        <p:spPr>
          <a:xfrm>
            <a:off x="610194" y="605055"/>
            <a:ext cx="5261622" cy="892834"/>
          </a:xfrm>
        </p:spPr>
        <p:txBody>
          <a:bodyPr anchor="ctr">
            <a:normAutofit/>
          </a:bodyPr>
          <a:lstStyle/>
          <a:p>
            <a:pPr algn="l"/>
            <a:r>
              <a:rPr lang="en-GB" sz="4950" dirty="0"/>
              <a:t>Results</a:t>
            </a:r>
          </a:p>
        </p:txBody>
      </p:sp>
      <p:sp>
        <p:nvSpPr>
          <p:cNvPr id="3" name="Subtitle 2">
            <a:extLst>
              <a:ext uri="{FF2B5EF4-FFF2-40B4-BE49-F238E27FC236}">
                <a16:creationId xmlns:a16="http://schemas.microsoft.com/office/drawing/2014/main" id="{16A45F4E-65EE-C0DC-42ED-43D0BBD9D371}"/>
              </a:ext>
            </a:extLst>
          </p:cNvPr>
          <p:cNvSpPr>
            <a:spLocks noGrp="1"/>
          </p:cNvSpPr>
          <p:nvPr>
            <p:ph type="subTitle" idx="1"/>
          </p:nvPr>
        </p:nvSpPr>
        <p:spPr>
          <a:xfrm>
            <a:off x="5447705" y="1051472"/>
            <a:ext cx="3086101" cy="892834"/>
          </a:xfrm>
        </p:spPr>
        <p:txBody>
          <a:bodyPr anchor="ctr">
            <a:normAutofit/>
          </a:bodyPr>
          <a:lstStyle/>
          <a:p>
            <a:pPr algn="r"/>
            <a:r>
              <a:rPr lang="en-GB" sz="2800" dirty="0"/>
              <a:t>A story of compromises </a:t>
            </a:r>
          </a:p>
        </p:txBody>
      </p:sp>
      <p:pic>
        <p:nvPicPr>
          <p:cNvPr id="5" name="Picture 4" descr="A blue and yellow machine&#10;&#10;Description automatically generated">
            <a:extLst>
              <a:ext uri="{FF2B5EF4-FFF2-40B4-BE49-F238E27FC236}">
                <a16:creationId xmlns:a16="http://schemas.microsoft.com/office/drawing/2014/main" id="{979141FF-1999-9712-D7C6-A23CBCC3694F}"/>
              </a:ext>
            </a:extLst>
          </p:cNvPr>
          <p:cNvPicPr>
            <a:picLocks noChangeAspect="1"/>
          </p:cNvPicPr>
          <p:nvPr/>
        </p:nvPicPr>
        <p:blipFill rotWithShape="1">
          <a:blip r:embed="rId2"/>
          <a:srcRect r="-1" b="2630"/>
          <a:stretch/>
        </p:blipFill>
        <p:spPr>
          <a:xfrm>
            <a:off x="746092" y="2712469"/>
            <a:ext cx="2101640" cy="2728463"/>
          </a:xfrm>
          <a:prstGeom prst="rect">
            <a:avLst/>
          </a:prstGeom>
        </p:spPr>
      </p:pic>
      <p:pic>
        <p:nvPicPr>
          <p:cNvPr id="4" name="Picture 3" descr="A blue and yellow mechanical arm&#10;&#10;Description automatically generated">
            <a:extLst>
              <a:ext uri="{FF2B5EF4-FFF2-40B4-BE49-F238E27FC236}">
                <a16:creationId xmlns:a16="http://schemas.microsoft.com/office/drawing/2014/main" id="{06FA8017-D088-A1D2-DD84-D3CB4E6827E6}"/>
              </a:ext>
            </a:extLst>
          </p:cNvPr>
          <p:cNvPicPr>
            <a:picLocks noChangeAspect="1"/>
          </p:cNvPicPr>
          <p:nvPr/>
        </p:nvPicPr>
        <p:blipFill rotWithShape="1">
          <a:blip r:embed="rId3"/>
          <a:srcRect r="-2" b="2192"/>
          <a:stretch/>
        </p:blipFill>
        <p:spPr>
          <a:xfrm>
            <a:off x="6441556" y="2712469"/>
            <a:ext cx="2092250" cy="2728463"/>
          </a:xfrm>
          <a:prstGeom prst="rect">
            <a:avLst/>
          </a:prstGeom>
        </p:spPr>
      </p:pic>
      <p:pic>
        <p:nvPicPr>
          <p:cNvPr id="7" name="Picture 6" descr="A person holding a blue and yellow device&#10;&#10;Description automatically generated">
            <a:extLst>
              <a:ext uri="{FF2B5EF4-FFF2-40B4-BE49-F238E27FC236}">
                <a16:creationId xmlns:a16="http://schemas.microsoft.com/office/drawing/2014/main" id="{4B53276E-2B2E-C191-CFAD-246A39F45268}"/>
              </a:ext>
            </a:extLst>
          </p:cNvPr>
          <p:cNvPicPr>
            <a:picLocks noChangeAspect="1"/>
          </p:cNvPicPr>
          <p:nvPr/>
        </p:nvPicPr>
        <p:blipFill rotWithShape="1">
          <a:blip r:embed="rId4"/>
          <a:srcRect r="-2" b="2630"/>
          <a:stretch/>
        </p:blipFill>
        <p:spPr>
          <a:xfrm>
            <a:off x="3593824" y="2712469"/>
            <a:ext cx="2101661" cy="2728463"/>
          </a:xfrm>
          <a:prstGeom prst="rect">
            <a:avLst/>
          </a:prstGeom>
          <a:effectLst/>
        </p:spPr>
      </p:pic>
      <p:sp>
        <p:nvSpPr>
          <p:cNvPr id="6" name="Subtitle 2">
            <a:extLst>
              <a:ext uri="{FF2B5EF4-FFF2-40B4-BE49-F238E27FC236}">
                <a16:creationId xmlns:a16="http://schemas.microsoft.com/office/drawing/2014/main" id="{911D39A8-4355-DE42-D7AA-A8E2BA2B6CB1}"/>
              </a:ext>
            </a:extLst>
          </p:cNvPr>
          <p:cNvSpPr txBox="1">
            <a:spLocks/>
          </p:cNvSpPr>
          <p:nvPr/>
        </p:nvSpPr>
        <p:spPr>
          <a:xfrm>
            <a:off x="482765" y="2022288"/>
            <a:ext cx="2225509" cy="614498"/>
          </a:xfrm>
          <a:prstGeom prst="rect">
            <a:avLst/>
          </a:prstGeom>
        </p:spPr>
        <p:txBody>
          <a:bodyPr vert="horz" lIns="68580" tIns="34290" rIns="68580" bIns="3429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t>Final product</a:t>
            </a:r>
          </a:p>
        </p:txBody>
      </p:sp>
    </p:spTree>
    <p:extLst>
      <p:ext uri="{BB962C8B-B14F-4D97-AF65-F5344CB8AC3E}">
        <p14:creationId xmlns:p14="http://schemas.microsoft.com/office/powerpoint/2010/main" val="67676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D48577C-0A13-9D26-17A1-390F3E6998E3}"/>
              </a:ext>
            </a:extLst>
          </p:cNvPr>
          <p:cNvSpPr>
            <a:spLocks noGrp="1"/>
          </p:cNvSpPr>
          <p:nvPr>
            <p:ph type="title"/>
          </p:nvPr>
        </p:nvSpPr>
        <p:spPr>
          <a:xfrm>
            <a:off x="571351" y="401719"/>
            <a:ext cx="7740352" cy="1106631"/>
          </a:xfrm>
        </p:spPr>
        <p:txBody>
          <a:bodyPr vert="horz" lIns="68580" tIns="34290" rIns="68580" bIns="34290" rtlCol="0" anchor="ctr">
            <a:normAutofit/>
          </a:bodyPr>
          <a:lstStyle/>
          <a:p>
            <a:r>
              <a:rPr lang="en-US" sz="4950" dirty="0"/>
              <a:t>Final product</a:t>
            </a:r>
          </a:p>
        </p:txBody>
      </p:sp>
      <p:sp>
        <p:nvSpPr>
          <p:cNvPr id="7" name="Subtitle 2">
            <a:extLst>
              <a:ext uri="{FF2B5EF4-FFF2-40B4-BE49-F238E27FC236}">
                <a16:creationId xmlns:a16="http://schemas.microsoft.com/office/drawing/2014/main" id="{A40F9402-3056-3704-2B62-826EC69D2815}"/>
              </a:ext>
            </a:extLst>
          </p:cNvPr>
          <p:cNvSpPr txBox="1">
            <a:spLocks/>
          </p:cNvSpPr>
          <p:nvPr/>
        </p:nvSpPr>
        <p:spPr>
          <a:xfrm>
            <a:off x="1224380" y="1368568"/>
            <a:ext cx="2405924" cy="2035133"/>
          </a:xfrm>
          <a:prstGeom prst="rect">
            <a:avLst/>
          </a:prstGeom>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a:p>
            <a:r>
              <a:rPr lang="en-US" sz="2400" dirty="0"/>
              <a:t>Plastic?</a:t>
            </a:r>
          </a:p>
          <a:p>
            <a:r>
              <a:rPr lang="en-US" sz="2400" dirty="0"/>
              <a:t>Gearing?</a:t>
            </a:r>
          </a:p>
          <a:p>
            <a:r>
              <a:rPr lang="en-US" sz="2400" dirty="0"/>
              <a:t>Control system?</a:t>
            </a:r>
          </a:p>
          <a:p>
            <a:endParaRPr lang="en-US" sz="2400" dirty="0"/>
          </a:p>
        </p:txBody>
      </p:sp>
      <p:pic>
        <p:nvPicPr>
          <p:cNvPr id="2" name="Arm-Hand Assembly">
            <a:hlinkClick r:id="" action="ppaction://media"/>
            <a:extLst>
              <a:ext uri="{FF2B5EF4-FFF2-40B4-BE49-F238E27FC236}">
                <a16:creationId xmlns:a16="http://schemas.microsoft.com/office/drawing/2014/main" id="{B8038A19-A435-BAC4-BEE9-952610D4D7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3467" y="2304322"/>
            <a:ext cx="5233151" cy="3924864"/>
          </a:xfrm>
          <a:prstGeom prst="rect">
            <a:avLst/>
          </a:prstGeom>
        </p:spPr>
      </p:pic>
      <p:pic>
        <p:nvPicPr>
          <p:cNvPr id="3" name="Picture 3" descr="A blue and yellow mechanical arm&#10;&#10;Description automatically generated">
            <a:extLst>
              <a:ext uri="{FF2B5EF4-FFF2-40B4-BE49-F238E27FC236}">
                <a16:creationId xmlns:a16="http://schemas.microsoft.com/office/drawing/2014/main" id="{1BED2105-EDB4-EB48-639D-072DF5361023}"/>
              </a:ext>
            </a:extLst>
          </p:cNvPr>
          <p:cNvPicPr>
            <a:picLocks noChangeAspect="1"/>
          </p:cNvPicPr>
          <p:nvPr/>
        </p:nvPicPr>
        <p:blipFill rotWithShape="1">
          <a:blip r:embed="rId5"/>
          <a:srcRect r="-2" b="2192"/>
          <a:stretch/>
        </p:blipFill>
        <p:spPr>
          <a:xfrm>
            <a:off x="1068796" y="3263919"/>
            <a:ext cx="2561508" cy="3340414"/>
          </a:xfrm>
          <a:prstGeom prst="rect">
            <a:avLst/>
          </a:prstGeom>
        </p:spPr>
      </p:pic>
    </p:spTree>
    <p:extLst>
      <p:ext uri="{BB962C8B-B14F-4D97-AF65-F5344CB8AC3E}">
        <p14:creationId xmlns:p14="http://schemas.microsoft.com/office/powerpoint/2010/main" val="169854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EAD14C6-D17A-ADDF-D6F6-F477EC2468D3}"/>
              </a:ext>
            </a:extLst>
          </p:cNvPr>
          <p:cNvSpPr>
            <a:spLocks noGrp="1"/>
          </p:cNvSpPr>
          <p:nvPr>
            <p:ph type="subTitle" idx="1"/>
          </p:nvPr>
        </p:nvSpPr>
        <p:spPr>
          <a:xfrm>
            <a:off x="-210730" y="2181482"/>
            <a:ext cx="5022466" cy="954789"/>
          </a:xfrm>
        </p:spPr>
        <p:txBody>
          <a:bodyPr>
            <a:noAutofit/>
          </a:bodyPr>
          <a:lstStyle/>
          <a:p>
            <a:pPr marL="428625" indent="-428625">
              <a:buFont typeface="Wingdings" panose="05000000000000000000" pitchFamily="2" charset="2"/>
              <a:buChar char="Ø"/>
            </a:pPr>
            <a:r>
              <a:rPr lang="en-US" dirty="0">
                <a:latin typeface="+mj-lt"/>
              </a:rPr>
              <a:t>Detected muscle contraction/relaxation:</a:t>
            </a:r>
            <a:endParaRPr lang="en-SE" dirty="0">
              <a:latin typeface="+mj-lt"/>
            </a:endParaRPr>
          </a:p>
        </p:txBody>
      </p:sp>
      <p:sp>
        <p:nvSpPr>
          <p:cNvPr id="4" name="Title 1">
            <a:extLst>
              <a:ext uri="{FF2B5EF4-FFF2-40B4-BE49-F238E27FC236}">
                <a16:creationId xmlns:a16="http://schemas.microsoft.com/office/drawing/2014/main" id="{F61C1F85-A802-A644-6450-F02579AAF91B}"/>
              </a:ext>
            </a:extLst>
          </p:cNvPr>
          <p:cNvSpPr txBox="1">
            <a:spLocks/>
          </p:cNvSpPr>
          <p:nvPr/>
        </p:nvSpPr>
        <p:spPr>
          <a:xfrm>
            <a:off x="-210730" y="756554"/>
            <a:ext cx="8817597" cy="819332"/>
          </a:xfrm>
          <a:prstGeom prst="rect">
            <a:avLst/>
          </a:prstGeom>
        </p:spPr>
        <p:txBody>
          <a:bodyPr vert="horz" lIns="68580" tIns="34290" rIns="68580" bIns="3429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57175" indent="-257175">
              <a:buFont typeface="Wingdings" panose="05000000000000000000" pitchFamily="2" charset="2"/>
              <a:buChar char="Ø"/>
            </a:pPr>
            <a:r>
              <a:rPr lang="en-US" sz="2400" dirty="0"/>
              <a:t>SVM classification accuracy:</a:t>
            </a:r>
          </a:p>
          <a:p>
            <a:endParaRPr lang="en-US" sz="2400" dirty="0"/>
          </a:p>
          <a:p>
            <a:r>
              <a:rPr lang="en-US" sz="2400" dirty="0"/>
              <a:t>Offline: </a:t>
            </a:r>
            <a:r>
              <a:rPr lang="en-GB" sz="2400" dirty="0">
                <a:latin typeface="Times New Roman" panose="02020603050405020304" pitchFamily="18" charset="0"/>
                <a:cs typeface="Times New Roman" panose="02020603050405020304" pitchFamily="18" charset="0"/>
              </a:rPr>
              <a:t>~98%</a:t>
            </a:r>
            <a:endParaRPr lang="en-US" sz="2400" dirty="0"/>
          </a:p>
          <a:p>
            <a:r>
              <a:rPr lang="en-US" sz="2400" dirty="0"/>
              <a:t>Online: </a:t>
            </a:r>
            <a:r>
              <a:rPr lang="en-GB" sz="2400" dirty="0">
                <a:latin typeface="Times New Roman" panose="02020603050405020304" pitchFamily="18" charset="0"/>
                <a:cs typeface="Times New Roman" panose="02020603050405020304" pitchFamily="18" charset="0"/>
              </a:rPr>
              <a:t>~93%</a:t>
            </a:r>
            <a:endParaRPr lang="en-US" sz="2400" dirty="0">
              <a:latin typeface="Times New Roman" panose="02020603050405020304" pitchFamily="18" charset="0"/>
              <a:cs typeface="Times New Roman" panose="02020603050405020304" pitchFamily="18" charset="0"/>
            </a:endParaRPr>
          </a:p>
        </p:txBody>
      </p:sp>
      <p:pic>
        <p:nvPicPr>
          <p:cNvPr id="6" name="Picture 5" descr="A graph showing a number of blue lines&#10;&#10;Description automatically generated with medium confidence">
            <a:extLst>
              <a:ext uri="{FF2B5EF4-FFF2-40B4-BE49-F238E27FC236}">
                <a16:creationId xmlns:a16="http://schemas.microsoft.com/office/drawing/2014/main" id="{9182CE14-D3BD-5506-C7C4-F9A3C3AAFB93}"/>
              </a:ext>
            </a:extLst>
          </p:cNvPr>
          <p:cNvPicPr>
            <a:picLocks noChangeAspect="1"/>
          </p:cNvPicPr>
          <p:nvPr/>
        </p:nvPicPr>
        <p:blipFill rotWithShape="1">
          <a:blip r:embed="rId2">
            <a:extLst>
              <a:ext uri="{28A0092B-C50C-407E-A947-70E740481C1C}">
                <a14:useLocalDpi xmlns:a14="http://schemas.microsoft.com/office/drawing/2010/main" val="0"/>
              </a:ext>
            </a:extLst>
          </a:blip>
          <a:srcRect l="5549" t="4440" r="7692"/>
          <a:stretch/>
        </p:blipFill>
        <p:spPr>
          <a:xfrm>
            <a:off x="193828" y="2881001"/>
            <a:ext cx="4693858" cy="292036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0F9AB879-73FB-DF42-2008-42E215C6AAC4}"/>
              </a:ext>
            </a:extLst>
          </p:cNvPr>
          <p:cNvPicPr>
            <a:picLocks noChangeAspect="1"/>
          </p:cNvPicPr>
          <p:nvPr/>
        </p:nvPicPr>
        <p:blipFill rotWithShape="1">
          <a:blip r:embed="rId3"/>
          <a:srcRect l="-5696" r="53983"/>
          <a:stretch/>
        </p:blipFill>
        <p:spPr>
          <a:xfrm>
            <a:off x="10253283" y="311548"/>
            <a:ext cx="2005343" cy="1344619"/>
          </a:xfrm>
          <a:prstGeom prst="rect">
            <a:avLst/>
          </a:prstGeom>
        </p:spPr>
      </p:pic>
      <p:pic>
        <p:nvPicPr>
          <p:cNvPr id="8" name="Picture 7" descr="A graph with different weights&#10;&#10;Description automatically generated">
            <a:extLst>
              <a:ext uri="{FF2B5EF4-FFF2-40B4-BE49-F238E27FC236}">
                <a16:creationId xmlns:a16="http://schemas.microsoft.com/office/drawing/2014/main" id="{8AFB3EE9-7603-47C0-9399-1E42366029FA}"/>
              </a:ext>
            </a:extLst>
          </p:cNvPr>
          <p:cNvPicPr>
            <a:picLocks noChangeAspect="1"/>
          </p:cNvPicPr>
          <p:nvPr/>
        </p:nvPicPr>
        <p:blipFill rotWithShape="1">
          <a:blip r:embed="rId4">
            <a:extLst>
              <a:ext uri="{28A0092B-C50C-407E-A947-70E740481C1C}">
                <a14:useLocalDpi xmlns:a14="http://schemas.microsoft.com/office/drawing/2010/main" val="0"/>
              </a:ext>
            </a:extLst>
          </a:blip>
          <a:srcRect l="4222" t="7643" r="7628" b="1982"/>
          <a:stretch/>
        </p:blipFill>
        <p:spPr>
          <a:xfrm>
            <a:off x="4963636" y="2881000"/>
            <a:ext cx="3963548" cy="3047733"/>
          </a:xfrm>
          <a:prstGeom prst="rect">
            <a:avLst/>
          </a:prstGeom>
        </p:spPr>
      </p:pic>
      <p:sp>
        <p:nvSpPr>
          <p:cNvPr id="10" name="TextBox 9">
            <a:extLst>
              <a:ext uri="{FF2B5EF4-FFF2-40B4-BE49-F238E27FC236}">
                <a16:creationId xmlns:a16="http://schemas.microsoft.com/office/drawing/2014/main" id="{74BC43FF-0462-7F77-D11A-7AEE1D953836}"/>
              </a:ext>
            </a:extLst>
          </p:cNvPr>
          <p:cNvSpPr txBox="1"/>
          <p:nvPr/>
        </p:nvSpPr>
        <p:spPr>
          <a:xfrm>
            <a:off x="4887686" y="2188724"/>
            <a:ext cx="5022465" cy="830997"/>
          </a:xfrm>
          <a:prstGeom prst="rect">
            <a:avLst/>
          </a:prstGeom>
          <a:noFill/>
        </p:spPr>
        <p:txBody>
          <a:bodyPr wrap="square">
            <a:spAutoFit/>
          </a:bodyPr>
          <a:lstStyle/>
          <a:p>
            <a:pPr marL="428625" indent="-428625">
              <a:buFont typeface="Wingdings" panose="05000000000000000000" pitchFamily="2" charset="2"/>
              <a:buChar char="Ø"/>
            </a:pPr>
            <a:r>
              <a:rPr lang="en-US" sz="2400" dirty="0">
                <a:latin typeface="+mj-lt"/>
              </a:rPr>
              <a:t>EMG amplitude VS different</a:t>
            </a:r>
          </a:p>
          <a:p>
            <a:r>
              <a:rPr lang="en-US" sz="2400" dirty="0">
                <a:latin typeface="+mj-lt"/>
              </a:rPr>
              <a:t>       loads:</a:t>
            </a:r>
            <a:endParaRPr lang="en-SE" sz="2400" dirty="0">
              <a:latin typeface="+mj-lt"/>
            </a:endParaRPr>
          </a:p>
        </p:txBody>
      </p:sp>
    </p:spTree>
    <p:extLst>
      <p:ext uri="{BB962C8B-B14F-4D97-AF65-F5344CB8AC3E}">
        <p14:creationId xmlns:p14="http://schemas.microsoft.com/office/powerpoint/2010/main" val="1424772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AFB1C-19E7-F723-E9F9-E64A65236795}"/>
              </a:ext>
            </a:extLst>
          </p:cNvPr>
          <p:cNvSpPr>
            <a:spLocks noGrp="1"/>
          </p:cNvSpPr>
          <p:nvPr>
            <p:ph type="ctrTitle"/>
          </p:nvPr>
        </p:nvSpPr>
        <p:spPr>
          <a:xfrm>
            <a:off x="130629" y="944335"/>
            <a:ext cx="4604657" cy="627800"/>
          </a:xfrm>
        </p:spPr>
        <p:txBody>
          <a:bodyPr>
            <a:normAutofit/>
          </a:bodyPr>
          <a:lstStyle/>
          <a:p>
            <a:r>
              <a:rPr lang="sv-SE" sz="3300"/>
              <a:t>Video demonstration</a:t>
            </a:r>
            <a:endParaRPr lang="en-SE" sz="3300"/>
          </a:p>
        </p:txBody>
      </p:sp>
      <p:sp>
        <p:nvSpPr>
          <p:cNvPr id="3" name="Subtitle 2">
            <a:extLst>
              <a:ext uri="{FF2B5EF4-FFF2-40B4-BE49-F238E27FC236}">
                <a16:creationId xmlns:a16="http://schemas.microsoft.com/office/drawing/2014/main" id="{74E7A019-197B-8B0E-02D7-17E7409A756B}"/>
              </a:ext>
            </a:extLst>
          </p:cNvPr>
          <p:cNvSpPr>
            <a:spLocks noGrp="1"/>
          </p:cNvSpPr>
          <p:nvPr>
            <p:ph type="subTitle" idx="1"/>
          </p:nvPr>
        </p:nvSpPr>
        <p:spPr/>
        <p:txBody>
          <a:bodyPr/>
          <a:lstStyle/>
          <a:p>
            <a:endParaRPr lang="en-SE"/>
          </a:p>
        </p:txBody>
      </p:sp>
    </p:spTree>
    <p:extLst>
      <p:ext uri="{BB962C8B-B14F-4D97-AF65-F5344CB8AC3E}">
        <p14:creationId xmlns:p14="http://schemas.microsoft.com/office/powerpoint/2010/main" val="60170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F8AF0E-D921-B0EF-2614-68843E833AF8}"/>
              </a:ext>
            </a:extLst>
          </p:cNvPr>
          <p:cNvSpPr txBox="1">
            <a:spLocks/>
          </p:cNvSpPr>
          <p:nvPr/>
        </p:nvSpPr>
        <p:spPr>
          <a:xfrm>
            <a:off x="151656" y="549930"/>
            <a:ext cx="5748401" cy="1142300"/>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a:t>Disregarding Requirements</a:t>
            </a:r>
            <a:endParaRPr lang="en-GB" sz="3600">
              <a:cs typeface="Calibri Light"/>
            </a:endParaRPr>
          </a:p>
        </p:txBody>
      </p:sp>
      <p:sp>
        <p:nvSpPr>
          <p:cNvPr id="5" name="Subtitle 2">
            <a:extLst>
              <a:ext uri="{FF2B5EF4-FFF2-40B4-BE49-F238E27FC236}">
                <a16:creationId xmlns:a16="http://schemas.microsoft.com/office/drawing/2014/main" id="{74FFC8E5-8293-ECF7-740A-661DEB949547}"/>
              </a:ext>
            </a:extLst>
          </p:cNvPr>
          <p:cNvSpPr txBox="1">
            <a:spLocks/>
          </p:cNvSpPr>
          <p:nvPr/>
        </p:nvSpPr>
        <p:spPr>
          <a:xfrm>
            <a:off x="249628" y="1692230"/>
            <a:ext cx="3299765" cy="443339"/>
          </a:xfrm>
          <a:prstGeom prst="rect">
            <a:avLst/>
          </a:prstGeom>
        </p:spPr>
        <p:txBody>
          <a:bodyPr vert="horz" lIns="68580" tIns="34290" rIns="68580" bIns="3429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t>Or choosing your battles</a:t>
            </a:r>
          </a:p>
        </p:txBody>
      </p:sp>
      <p:sp>
        <p:nvSpPr>
          <p:cNvPr id="8" name="TextBox 7">
            <a:extLst>
              <a:ext uri="{FF2B5EF4-FFF2-40B4-BE49-F238E27FC236}">
                <a16:creationId xmlns:a16="http://schemas.microsoft.com/office/drawing/2014/main" id="{6D4A1482-C5A7-08CE-D8D3-235B7EB7334D}"/>
              </a:ext>
            </a:extLst>
          </p:cNvPr>
          <p:cNvSpPr txBox="1"/>
          <p:nvPr/>
        </p:nvSpPr>
        <p:spPr>
          <a:xfrm>
            <a:off x="249627" y="2572985"/>
            <a:ext cx="5552459" cy="3046988"/>
          </a:xfrm>
          <a:prstGeom prst="rect">
            <a:avLst/>
          </a:prstGeom>
          <a:noFill/>
        </p:spPr>
        <p:txBody>
          <a:bodyPr wrap="square">
            <a:spAutoFit/>
          </a:bodyPr>
          <a:lstStyle/>
          <a:p>
            <a:pPr algn="l"/>
            <a:r>
              <a:rPr lang="en-GB" sz="2400" b="1" dirty="0">
                <a:latin typeface="+mj-lt"/>
              </a:rPr>
              <a:t>Requirements:</a:t>
            </a:r>
            <a:endParaRPr lang="en-GB" sz="2400" dirty="0">
              <a:latin typeface="+mj-lt"/>
            </a:endParaRPr>
          </a:p>
          <a:p>
            <a:pPr marL="557213" lvl="1" indent="-214313">
              <a:buFont typeface="Arial" panose="020B0604020202020204" pitchFamily="34" charset="0"/>
              <a:buChar char="•"/>
            </a:pPr>
            <a:r>
              <a:rPr lang="en-GB" sz="2400" dirty="0">
                <a:latin typeface="+mj-lt"/>
              </a:rPr>
              <a:t>78 provided, 32 relevant</a:t>
            </a:r>
          </a:p>
          <a:p>
            <a:pPr marL="557213" lvl="1" indent="-214313">
              <a:buFont typeface="Arial" panose="020B0604020202020204" pitchFamily="34" charset="0"/>
              <a:buChar char="•"/>
            </a:pPr>
            <a:r>
              <a:rPr lang="en-GB" sz="2400" dirty="0">
                <a:latin typeface="+mj-lt"/>
              </a:rPr>
              <a:t>Achieved 25 of the 32</a:t>
            </a:r>
          </a:p>
          <a:p>
            <a:pPr algn="l"/>
            <a:r>
              <a:rPr lang="en-GB" sz="2400" b="1" dirty="0">
                <a:latin typeface="+mj-lt"/>
              </a:rPr>
              <a:t>Challenges:</a:t>
            </a:r>
            <a:endParaRPr lang="en-GB" sz="2400" dirty="0">
              <a:latin typeface="+mj-lt"/>
            </a:endParaRPr>
          </a:p>
          <a:p>
            <a:pPr marL="557213" lvl="1" indent="-214313">
              <a:buFont typeface="Arial" panose="020B0604020202020204" pitchFamily="34" charset="0"/>
              <a:buChar char="•"/>
            </a:pPr>
            <a:r>
              <a:rPr lang="en-GB" sz="2400" dirty="0">
                <a:latin typeface="+mj-lt"/>
              </a:rPr>
              <a:t>Main contributors:</a:t>
            </a:r>
          </a:p>
          <a:p>
            <a:pPr marL="857250" lvl="2" indent="-171450">
              <a:buFont typeface="Arial" panose="020B0604020202020204" pitchFamily="34" charset="0"/>
              <a:buChar char="•"/>
            </a:pPr>
            <a:r>
              <a:rPr lang="en-GB" sz="2400" dirty="0">
                <a:latin typeface="+mj-lt"/>
              </a:rPr>
              <a:t>Time and budget constraints</a:t>
            </a:r>
          </a:p>
          <a:p>
            <a:pPr marL="857250" lvl="2" indent="-171450">
              <a:buFont typeface="Arial" panose="020B0604020202020204" pitchFamily="34" charset="0"/>
              <a:buChar char="•"/>
            </a:pPr>
            <a:r>
              <a:rPr lang="en-GB" sz="2400" dirty="0">
                <a:latin typeface="+mj-lt"/>
              </a:rPr>
              <a:t>Hardware incompatibility</a:t>
            </a:r>
          </a:p>
          <a:p>
            <a:pPr marL="857250" lvl="2" indent="-171450">
              <a:buFont typeface="Arial" panose="020B0604020202020204" pitchFamily="34" charset="0"/>
              <a:buChar char="•"/>
            </a:pPr>
            <a:r>
              <a:rPr lang="en-GB" sz="2400" dirty="0">
                <a:latin typeface="+mj-lt"/>
              </a:rPr>
              <a:t>Miscommunication</a:t>
            </a:r>
          </a:p>
        </p:txBody>
      </p:sp>
      <p:pic>
        <p:nvPicPr>
          <p:cNvPr id="10" name="Picture 9" descr="A clipboard with check marks&#10;&#10;Description automatically generated">
            <a:extLst>
              <a:ext uri="{FF2B5EF4-FFF2-40B4-BE49-F238E27FC236}">
                <a16:creationId xmlns:a16="http://schemas.microsoft.com/office/drawing/2014/main" id="{35D92676-0A4E-1DD1-A859-B87F48961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229" y="2336096"/>
            <a:ext cx="2188037" cy="2759019"/>
          </a:xfrm>
          <a:prstGeom prst="rect">
            <a:avLst/>
          </a:prstGeom>
        </p:spPr>
      </p:pic>
    </p:spTree>
    <p:extLst>
      <p:ext uri="{BB962C8B-B14F-4D97-AF65-F5344CB8AC3E}">
        <p14:creationId xmlns:p14="http://schemas.microsoft.com/office/powerpoint/2010/main" val="125740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CE54-28BD-5BED-0953-988860C377FA}"/>
              </a:ext>
            </a:extLst>
          </p:cNvPr>
          <p:cNvSpPr>
            <a:spLocks noGrp="1"/>
          </p:cNvSpPr>
          <p:nvPr>
            <p:ph type="ctrTitle"/>
          </p:nvPr>
        </p:nvSpPr>
        <p:spPr>
          <a:xfrm>
            <a:off x="161448" y="859625"/>
            <a:ext cx="2638903" cy="857584"/>
          </a:xfrm>
        </p:spPr>
        <p:txBody>
          <a:bodyPr vert="horz" lIns="68580" tIns="34290" rIns="68580" bIns="34290" rtlCol="0" anchor="ctr">
            <a:normAutofit/>
          </a:bodyPr>
          <a:lstStyle/>
          <a:p>
            <a:pPr algn="l"/>
            <a:r>
              <a:rPr lang="en-US" sz="3600"/>
              <a:t>Conclusion</a:t>
            </a:r>
          </a:p>
        </p:txBody>
      </p:sp>
      <p:sp>
        <p:nvSpPr>
          <p:cNvPr id="3" name="Subtitle 2">
            <a:extLst>
              <a:ext uri="{FF2B5EF4-FFF2-40B4-BE49-F238E27FC236}">
                <a16:creationId xmlns:a16="http://schemas.microsoft.com/office/drawing/2014/main" id="{3F5116EE-8B41-6EDE-6CD1-3596AC139536}"/>
              </a:ext>
            </a:extLst>
          </p:cNvPr>
          <p:cNvSpPr>
            <a:spLocks noGrp="1"/>
          </p:cNvSpPr>
          <p:nvPr>
            <p:ph type="subTitle" idx="1"/>
          </p:nvPr>
        </p:nvSpPr>
        <p:spPr>
          <a:xfrm>
            <a:off x="124435" y="1876555"/>
            <a:ext cx="4689589" cy="1552445"/>
          </a:xfrm>
        </p:spPr>
        <p:txBody>
          <a:bodyPr vert="horz" lIns="68580" tIns="34290" rIns="68580" bIns="34290" rtlCol="0">
            <a:noAutofit/>
          </a:bodyPr>
          <a:lstStyle/>
          <a:p>
            <a:pPr marL="342900" indent="-257175" algn="l">
              <a:buFont typeface="Wingdings" panose="05000000000000000000" pitchFamily="2" charset="2"/>
              <a:buChar char="Ø"/>
            </a:pPr>
            <a:r>
              <a:rPr lang="en-US" b="0" i="0">
                <a:effectLst/>
              </a:rPr>
              <a:t>Objectives </a:t>
            </a:r>
            <a:r>
              <a:rPr lang="en-US"/>
              <a:t>of</a:t>
            </a:r>
            <a:r>
              <a:rPr lang="en-US" b="0" i="0">
                <a:effectLst/>
              </a:rPr>
              <a:t> the initial project plan.</a:t>
            </a:r>
          </a:p>
          <a:p>
            <a:pPr marL="342900" indent="-257175" algn="l">
              <a:buFont typeface="Wingdings" panose="05000000000000000000" pitchFamily="2" charset="2"/>
              <a:buChar char="Ø"/>
            </a:pPr>
            <a:r>
              <a:rPr lang="en-US"/>
              <a:t>F</a:t>
            </a:r>
            <a:r>
              <a:rPr lang="en-US" b="0" i="0">
                <a:effectLst/>
              </a:rPr>
              <a:t>unctional Exoskeleton controlled by EMG.</a:t>
            </a:r>
          </a:p>
          <a:p>
            <a:pPr marL="342900" indent="-257175" algn="l">
              <a:buFont typeface="Wingdings" panose="05000000000000000000" pitchFamily="2" charset="2"/>
              <a:buChar char="Ø"/>
            </a:pPr>
            <a:r>
              <a:rPr lang="en-US"/>
              <a:t>Requirements to advance </a:t>
            </a:r>
            <a:r>
              <a:rPr lang="en-US" b="0" i="0">
                <a:effectLst/>
              </a:rPr>
              <a:t>this project</a:t>
            </a:r>
            <a:r>
              <a:rPr lang="en-US"/>
              <a:t>.</a:t>
            </a:r>
            <a:endParaRPr lang="en-US" b="0" i="0">
              <a:effectLst/>
            </a:endParaRPr>
          </a:p>
        </p:txBody>
      </p:sp>
      <p:pic>
        <p:nvPicPr>
          <p:cNvPr id="4" name="Picture 3" descr="A blue and yellow mechanical arm&#10;&#10;Description automatically generated">
            <a:extLst>
              <a:ext uri="{FF2B5EF4-FFF2-40B4-BE49-F238E27FC236}">
                <a16:creationId xmlns:a16="http://schemas.microsoft.com/office/drawing/2014/main" id="{930F786F-69A3-230E-F04E-D7B6638652A1}"/>
              </a:ext>
            </a:extLst>
          </p:cNvPr>
          <p:cNvPicPr>
            <a:picLocks noChangeAspect="1"/>
          </p:cNvPicPr>
          <p:nvPr/>
        </p:nvPicPr>
        <p:blipFill rotWithShape="1">
          <a:blip r:embed="rId3"/>
          <a:srcRect l="5418" t="12216" r="8015" b="16492"/>
          <a:stretch/>
        </p:blipFill>
        <p:spPr>
          <a:xfrm>
            <a:off x="5263368" y="1915329"/>
            <a:ext cx="3429001" cy="3765382"/>
          </a:xfrm>
          <a:prstGeom prst="rect">
            <a:avLst/>
          </a:prstGeom>
        </p:spPr>
      </p:pic>
      <p:sp>
        <p:nvSpPr>
          <p:cNvPr id="7" name="TextBox 6">
            <a:extLst>
              <a:ext uri="{FF2B5EF4-FFF2-40B4-BE49-F238E27FC236}">
                <a16:creationId xmlns:a16="http://schemas.microsoft.com/office/drawing/2014/main" id="{810E6DED-6DF0-B4AA-A28F-D44AAE936E54}"/>
              </a:ext>
            </a:extLst>
          </p:cNvPr>
          <p:cNvSpPr txBox="1"/>
          <p:nvPr/>
        </p:nvSpPr>
        <p:spPr>
          <a:xfrm>
            <a:off x="-4659839" y="2459503"/>
            <a:ext cx="4572000" cy="1962076"/>
          </a:xfrm>
          <a:prstGeom prst="rect">
            <a:avLst/>
          </a:prstGeom>
          <a:noFill/>
        </p:spPr>
        <p:txBody>
          <a:bodyPr wrap="square">
            <a:spAutoFit/>
          </a:bodyPr>
          <a:lstStyle/>
          <a:p>
            <a:pPr marL="342900" indent="-257175">
              <a:buFont typeface="Wingdings" panose="05000000000000000000" pitchFamily="2" charset="2"/>
              <a:buChar char="Ø"/>
            </a:pPr>
            <a:r>
              <a:rPr lang="en-US" sz="1350"/>
              <a:t>The team has successfully attained the objectives outlined in the initial project plan to a satisfactory extent. </a:t>
            </a:r>
          </a:p>
          <a:p>
            <a:pPr marL="342900" indent="-257175">
              <a:buFont typeface="Wingdings" panose="05000000000000000000" pitchFamily="2" charset="2"/>
              <a:buChar char="Ø"/>
            </a:pPr>
            <a:endParaRPr lang="en-US" sz="1350"/>
          </a:p>
          <a:p>
            <a:pPr marL="342900" indent="-257175">
              <a:buFont typeface="Wingdings" panose="05000000000000000000" pitchFamily="2" charset="2"/>
              <a:buChar char="Ø"/>
            </a:pPr>
            <a:r>
              <a:rPr lang="en-US" sz="1350"/>
              <a:t>The presentation of a functional Exoskeleton controlled by EMG marks a significant achievement.</a:t>
            </a:r>
          </a:p>
          <a:p>
            <a:pPr marL="85725" indent="-257175">
              <a:buFont typeface="Wingdings" panose="05000000000000000000" pitchFamily="2" charset="2"/>
              <a:buChar char="Ø"/>
            </a:pPr>
            <a:endParaRPr lang="en-US" sz="1350"/>
          </a:p>
          <a:p>
            <a:pPr marL="342900" indent="-257175">
              <a:buFont typeface="Wingdings" panose="05000000000000000000" pitchFamily="2" charset="2"/>
              <a:buChar char="Ø"/>
            </a:pPr>
            <a:r>
              <a:rPr lang="en-US" sz="1350"/>
              <a:t>However, continued research, development, and a substantial allocation of time and financial resources are imperative for the advancement of this project.</a:t>
            </a:r>
          </a:p>
        </p:txBody>
      </p:sp>
      <p:pic>
        <p:nvPicPr>
          <p:cNvPr id="9" name="Picture 8" descr="A chalkboard with a graph of problems&#10;&#10;Description automatically generated">
            <a:extLst>
              <a:ext uri="{FF2B5EF4-FFF2-40B4-BE49-F238E27FC236}">
                <a16:creationId xmlns:a16="http://schemas.microsoft.com/office/drawing/2014/main" id="{F25D2473-D122-24A4-E6C4-2877B8F89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31" y="4317494"/>
            <a:ext cx="4497068" cy="2440269"/>
          </a:xfrm>
          <a:prstGeom prst="rect">
            <a:avLst/>
          </a:prstGeom>
        </p:spPr>
      </p:pic>
      <p:pic>
        <p:nvPicPr>
          <p:cNvPr id="11" name="Picture 10" descr="Wooden blocks with letters on them&#10;&#10;Description automatically generated">
            <a:extLst>
              <a:ext uri="{FF2B5EF4-FFF2-40B4-BE49-F238E27FC236}">
                <a16:creationId xmlns:a16="http://schemas.microsoft.com/office/drawing/2014/main" id="{C65C7B78-DF1C-73F7-F226-F38CB6EA5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5762" y="-867021"/>
            <a:ext cx="4173525" cy="2782350"/>
          </a:xfrm>
          <a:prstGeom prst="rect">
            <a:avLst/>
          </a:prstGeom>
        </p:spPr>
      </p:pic>
    </p:spTree>
    <p:extLst>
      <p:ext uri="{BB962C8B-B14F-4D97-AF65-F5344CB8AC3E}">
        <p14:creationId xmlns:p14="http://schemas.microsoft.com/office/powerpoint/2010/main" val="83681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magnifying glass on a graph&#10;&#10;Description automatically generated">
            <a:extLst>
              <a:ext uri="{FF2B5EF4-FFF2-40B4-BE49-F238E27FC236}">
                <a16:creationId xmlns:a16="http://schemas.microsoft.com/office/drawing/2014/main" id="{946FC9F9-2956-E23F-B16F-C1D2AC507E0D}"/>
              </a:ext>
            </a:extLst>
          </p:cNvPr>
          <p:cNvPicPr>
            <a:picLocks noChangeAspect="1"/>
          </p:cNvPicPr>
          <p:nvPr/>
        </p:nvPicPr>
        <p:blipFill rotWithShape="1">
          <a:blip r:embed="rId3">
            <a:extLst>
              <a:ext uri="{28A0092B-C50C-407E-A947-70E740481C1C}">
                <a14:useLocalDpi xmlns:a14="http://schemas.microsoft.com/office/drawing/2010/main" val="0"/>
              </a:ext>
            </a:extLst>
          </a:blip>
          <a:srcRect l="25976"/>
          <a:stretch/>
        </p:blipFill>
        <p:spPr>
          <a:xfrm flipH="1">
            <a:off x="3076694" y="857250"/>
            <a:ext cx="6256421" cy="5143500"/>
          </a:xfrm>
          <a:prstGeom prst="rect">
            <a:avLst/>
          </a:prstGeom>
        </p:spPr>
      </p:pic>
      <p:sp>
        <p:nvSpPr>
          <p:cNvPr id="2" name="Title 1">
            <a:extLst>
              <a:ext uri="{FF2B5EF4-FFF2-40B4-BE49-F238E27FC236}">
                <a16:creationId xmlns:a16="http://schemas.microsoft.com/office/drawing/2014/main" id="{F1C51952-2B18-526E-1C48-EB356DFF3558}"/>
              </a:ext>
            </a:extLst>
          </p:cNvPr>
          <p:cNvSpPr>
            <a:spLocks noGrp="1"/>
          </p:cNvSpPr>
          <p:nvPr>
            <p:ph type="ctrTitle"/>
          </p:nvPr>
        </p:nvSpPr>
        <p:spPr>
          <a:xfrm>
            <a:off x="191401" y="918508"/>
            <a:ext cx="2158093" cy="559652"/>
          </a:xfrm>
        </p:spPr>
        <p:txBody>
          <a:bodyPr vert="horz" lIns="68580" tIns="34290" rIns="68580" bIns="34290" rtlCol="0" anchor="ctr">
            <a:normAutofit/>
          </a:bodyPr>
          <a:lstStyle/>
          <a:p>
            <a:pPr algn="l"/>
            <a:r>
              <a:rPr lang="en-US" sz="3000"/>
              <a:t>Future work</a:t>
            </a:r>
          </a:p>
        </p:txBody>
      </p:sp>
      <p:sp>
        <p:nvSpPr>
          <p:cNvPr id="8" name="TextBox 7">
            <a:extLst>
              <a:ext uri="{FF2B5EF4-FFF2-40B4-BE49-F238E27FC236}">
                <a16:creationId xmlns:a16="http://schemas.microsoft.com/office/drawing/2014/main" id="{75FB9180-B362-DDB1-F837-BCEACB37A196}"/>
              </a:ext>
            </a:extLst>
          </p:cNvPr>
          <p:cNvSpPr txBox="1"/>
          <p:nvPr/>
        </p:nvSpPr>
        <p:spPr>
          <a:xfrm>
            <a:off x="-305480" y="1645800"/>
            <a:ext cx="4977493" cy="4595245"/>
          </a:xfrm>
          <a:prstGeom prst="rect">
            <a:avLst/>
          </a:prstGeom>
        </p:spPr>
        <p:txBody>
          <a:bodyPr vert="horz" lIns="68580" tIns="34290" rIns="68580" bIns="34290" rtlCol="0">
            <a:normAutofit/>
          </a:bodyPr>
          <a:lstStyle/>
          <a:p>
            <a:pPr marL="857250" indent="-342900">
              <a:lnSpc>
                <a:spcPct val="90000"/>
              </a:lnSpc>
              <a:spcAft>
                <a:spcPts val="450"/>
              </a:spcAft>
              <a:buFont typeface="+mj-lt"/>
              <a:buAutoNum type="arabicPeriod"/>
            </a:pPr>
            <a:r>
              <a:rPr lang="en-US" sz="2400">
                <a:latin typeface="+mj-lt"/>
              </a:rPr>
              <a:t>Exoskeleton for diverse users.</a:t>
            </a:r>
          </a:p>
          <a:p>
            <a:pPr marL="857250" indent="-342900">
              <a:lnSpc>
                <a:spcPct val="90000"/>
              </a:lnSpc>
              <a:spcAft>
                <a:spcPts val="450"/>
              </a:spcAft>
              <a:buFont typeface="+mj-lt"/>
              <a:buAutoNum type="arabicPeriod"/>
            </a:pPr>
            <a:r>
              <a:rPr lang="en-US" sz="2400">
                <a:latin typeface="+mj-lt"/>
              </a:rPr>
              <a:t>Machine Learning methods.</a:t>
            </a:r>
          </a:p>
          <a:p>
            <a:pPr marL="857250" indent="-342900">
              <a:lnSpc>
                <a:spcPct val="90000"/>
              </a:lnSpc>
              <a:spcAft>
                <a:spcPts val="450"/>
              </a:spcAft>
              <a:buFont typeface="+mj-lt"/>
              <a:buAutoNum type="arabicPeriod"/>
            </a:pPr>
            <a:r>
              <a:rPr lang="en-US" sz="2400">
                <a:latin typeface="+mj-lt"/>
              </a:rPr>
              <a:t>Mitigate latency.</a:t>
            </a:r>
          </a:p>
          <a:p>
            <a:pPr marL="857250" indent="-342900">
              <a:lnSpc>
                <a:spcPct val="90000"/>
              </a:lnSpc>
              <a:spcAft>
                <a:spcPts val="450"/>
              </a:spcAft>
              <a:buFont typeface="+mj-lt"/>
              <a:buAutoNum type="arabicPeriod"/>
            </a:pPr>
            <a:r>
              <a:rPr lang="en-US" sz="2400">
                <a:latin typeface="+mj-lt"/>
              </a:rPr>
              <a:t>Connectivity Bluetooth version.</a:t>
            </a:r>
          </a:p>
          <a:p>
            <a:pPr marL="857250" indent="-342900">
              <a:lnSpc>
                <a:spcPct val="90000"/>
              </a:lnSpc>
              <a:spcAft>
                <a:spcPts val="450"/>
              </a:spcAft>
              <a:buFont typeface="+mj-lt"/>
              <a:buAutoNum type="arabicPeriod"/>
            </a:pPr>
            <a:r>
              <a:rPr lang="en-US" sz="2400">
                <a:latin typeface="+mj-lt"/>
              </a:rPr>
              <a:t>Muscle groups.</a:t>
            </a:r>
          </a:p>
          <a:p>
            <a:pPr marL="857250" indent="-342900">
              <a:lnSpc>
                <a:spcPct val="90000"/>
              </a:lnSpc>
              <a:spcAft>
                <a:spcPts val="450"/>
              </a:spcAft>
              <a:buFont typeface="+mj-lt"/>
              <a:buAutoNum type="arabicPeriod"/>
            </a:pPr>
            <a:r>
              <a:rPr lang="en-US" sz="2400">
                <a:latin typeface="+mj-lt"/>
              </a:rPr>
              <a:t>More sensor data.</a:t>
            </a:r>
          </a:p>
          <a:p>
            <a:pPr marL="857250" indent="-342900">
              <a:lnSpc>
                <a:spcPct val="90000"/>
              </a:lnSpc>
              <a:spcAft>
                <a:spcPts val="450"/>
              </a:spcAft>
              <a:buFont typeface="+mj-lt"/>
              <a:buAutoNum type="arabicPeriod"/>
            </a:pPr>
            <a:r>
              <a:rPr lang="en-US" sz="2400">
                <a:latin typeface="+mj-lt"/>
              </a:rPr>
              <a:t>Integrating additional sensors.</a:t>
            </a:r>
          </a:p>
          <a:p>
            <a:pPr marL="857250" indent="-342900">
              <a:lnSpc>
                <a:spcPct val="90000"/>
              </a:lnSpc>
              <a:spcAft>
                <a:spcPts val="450"/>
              </a:spcAft>
              <a:buFont typeface="+mj-lt"/>
              <a:buAutoNum type="arabicPeriod"/>
            </a:pPr>
            <a:r>
              <a:rPr lang="en-US" sz="2400">
                <a:latin typeface="+mj-lt"/>
              </a:rPr>
              <a:t>Resilient control system.</a:t>
            </a:r>
          </a:p>
          <a:p>
            <a:pPr marL="857250" indent="-342900">
              <a:lnSpc>
                <a:spcPct val="90000"/>
              </a:lnSpc>
              <a:spcAft>
                <a:spcPts val="450"/>
              </a:spcAft>
              <a:buFont typeface="+mj-lt"/>
              <a:buAutoNum type="arabicPeriod"/>
            </a:pPr>
            <a:r>
              <a:rPr lang="en-US" sz="2400">
                <a:latin typeface="+mj-lt"/>
              </a:rPr>
              <a:t>Implement safety features.</a:t>
            </a:r>
          </a:p>
          <a:p>
            <a:pPr marL="857250" indent="-342900">
              <a:lnSpc>
                <a:spcPct val="90000"/>
              </a:lnSpc>
              <a:spcAft>
                <a:spcPts val="450"/>
              </a:spcAft>
              <a:buFont typeface="+mj-lt"/>
              <a:buAutoNum type="arabicPeriod"/>
            </a:pPr>
            <a:r>
              <a:rPr lang="en-US" sz="2400">
                <a:latin typeface="+mj-lt"/>
              </a:rPr>
              <a:t>Construction materials.</a:t>
            </a:r>
          </a:p>
          <a:p>
            <a:pPr marL="428625" indent="-342900">
              <a:lnSpc>
                <a:spcPct val="90000"/>
              </a:lnSpc>
              <a:spcAft>
                <a:spcPts val="450"/>
              </a:spcAft>
              <a:buFont typeface="+mj-lt"/>
              <a:buAutoNum type="arabicPeriod"/>
            </a:pPr>
            <a:endParaRPr lang="en-US" sz="1650">
              <a:latin typeface="+mj-lt"/>
            </a:endParaRPr>
          </a:p>
          <a:p>
            <a:pPr marL="257175" indent="-171450">
              <a:lnSpc>
                <a:spcPct val="90000"/>
              </a:lnSpc>
              <a:spcAft>
                <a:spcPts val="450"/>
              </a:spcAft>
              <a:buFont typeface="Arial" panose="020B0604020202020204" pitchFamily="34" charset="0"/>
              <a:buChar char="•"/>
            </a:pPr>
            <a:endParaRPr lang="en-US" sz="975"/>
          </a:p>
        </p:txBody>
      </p:sp>
      <p:sp>
        <p:nvSpPr>
          <p:cNvPr id="3" name="Subtitle 2">
            <a:extLst>
              <a:ext uri="{FF2B5EF4-FFF2-40B4-BE49-F238E27FC236}">
                <a16:creationId xmlns:a16="http://schemas.microsoft.com/office/drawing/2014/main" id="{7271C83F-99D3-6A3B-E58D-0525494F42C8}"/>
              </a:ext>
            </a:extLst>
          </p:cNvPr>
          <p:cNvSpPr>
            <a:spLocks noGrp="1"/>
          </p:cNvSpPr>
          <p:nvPr>
            <p:ph type="subTitle" idx="1"/>
          </p:nvPr>
        </p:nvSpPr>
        <p:spPr>
          <a:xfrm>
            <a:off x="1296733" y="12662000"/>
            <a:ext cx="8964386" cy="4311593"/>
          </a:xfrm>
        </p:spPr>
        <p:txBody>
          <a:bodyPr>
            <a:normAutofit lnSpcReduction="10000"/>
          </a:bodyPr>
          <a:lstStyle/>
          <a:p>
            <a:pPr algn="l"/>
            <a:r>
              <a:rPr lang="en-GB" sz="1650"/>
              <a:t>Software</a:t>
            </a:r>
          </a:p>
          <a:p>
            <a:pPr algn="l"/>
            <a:endParaRPr lang="en-GB" sz="1650"/>
          </a:p>
          <a:p>
            <a:pPr marL="342900" indent="-342900" algn="l">
              <a:buFont typeface="+mj-lt"/>
              <a:buAutoNum type="arabicPeriod"/>
            </a:pPr>
            <a:r>
              <a:rPr lang="en-GB" sz="1650"/>
              <a:t>Non customized exoskeleton used with any new user.</a:t>
            </a:r>
          </a:p>
          <a:p>
            <a:pPr marL="342900" indent="-342900" algn="l">
              <a:buFont typeface="+mj-lt"/>
              <a:buAutoNum type="arabicPeriod"/>
            </a:pPr>
            <a:r>
              <a:rPr lang="en-GB" sz="1650"/>
              <a:t>Explore diverse machine learning methods to identify the most suitable one for the exoskeleton.</a:t>
            </a:r>
          </a:p>
          <a:p>
            <a:pPr marL="342900" indent="-342900" algn="l">
              <a:buFont typeface="+mj-lt"/>
              <a:buAutoNum type="arabicPeriod"/>
            </a:pPr>
            <a:r>
              <a:rPr lang="en-GB" sz="1650"/>
              <a:t>Mitigate latency by transitioning to a more robust programming language like C or C++ instead of Python.</a:t>
            </a:r>
          </a:p>
          <a:p>
            <a:pPr marL="342900" indent="-342900" algn="l">
              <a:buFont typeface="+mj-lt"/>
              <a:buAutoNum type="arabicPeriod"/>
            </a:pPr>
            <a:r>
              <a:rPr lang="en-GB" sz="1650"/>
              <a:t>Enhance the exoskeleton's adaptability by integrating additional sensors.</a:t>
            </a:r>
          </a:p>
          <a:p>
            <a:pPr marL="342900" indent="-342900" algn="l">
              <a:buFont typeface="+mj-lt"/>
              <a:buAutoNum type="arabicPeriod"/>
            </a:pPr>
            <a:r>
              <a:rPr lang="en-GB" sz="1650"/>
              <a:t>Chose sensors with the latest Bluetooth versions, avoiding outdated ones like 2.1 or Bluetooth Classic, to enhance connectivity and performance in the exoskeleton.</a:t>
            </a:r>
          </a:p>
          <a:p>
            <a:pPr marL="342900" indent="-342900" algn="l">
              <a:buFont typeface="+mj-lt"/>
              <a:buAutoNum type="arabicPeriod"/>
            </a:pPr>
            <a:r>
              <a:rPr lang="en-GB" sz="1650"/>
              <a:t>In this project, our focus has primarily been on the biceps. Consider extending our analysis to include the triceps and shoulder muscles for a more comprehensive assessment.</a:t>
            </a:r>
          </a:p>
          <a:p>
            <a:pPr marL="342900" indent="-342900" algn="l">
              <a:buFont typeface="+mj-lt"/>
              <a:buAutoNum type="arabicPeriod"/>
            </a:pPr>
            <a:r>
              <a:rPr lang="en-GB" sz="1650"/>
              <a:t>Acquire more data.</a:t>
            </a:r>
          </a:p>
          <a:p>
            <a:pPr marL="342900" indent="-342900" algn="l">
              <a:buFont typeface="+mj-lt"/>
              <a:buAutoNum type="arabicPeriod"/>
            </a:pPr>
            <a:r>
              <a:rPr lang="en-GB" sz="1650"/>
              <a:t>A robust control system with feedback data from temp. torque sensors and safe switches</a:t>
            </a:r>
            <a:br>
              <a:rPr lang="en-GB" sz="1650"/>
            </a:br>
            <a:endParaRPr lang="en-SE" sz="1650"/>
          </a:p>
        </p:txBody>
      </p:sp>
      <p:pic>
        <p:nvPicPr>
          <p:cNvPr id="5" name="Picture 4" descr="A person standing next to a person's body&#10;&#10;Description automatically generated">
            <a:extLst>
              <a:ext uri="{FF2B5EF4-FFF2-40B4-BE49-F238E27FC236}">
                <a16:creationId xmlns:a16="http://schemas.microsoft.com/office/drawing/2014/main" id="{4C257C41-233C-58DC-EE7E-C5DFA316F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8441" y="918507"/>
            <a:ext cx="2376572" cy="5143500"/>
          </a:xfrm>
          <a:prstGeom prst="rect">
            <a:avLst/>
          </a:prstGeom>
        </p:spPr>
      </p:pic>
      <p:pic>
        <p:nvPicPr>
          <p:cNvPr id="4" name="Picture 3" descr="A cartoon of a magnifying glass&#10;&#10;Description automatically generated">
            <a:extLst>
              <a:ext uri="{FF2B5EF4-FFF2-40B4-BE49-F238E27FC236}">
                <a16:creationId xmlns:a16="http://schemas.microsoft.com/office/drawing/2014/main" id="{526E5D71-2C09-DDF8-5D19-D55FBD9B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8666" y="5787716"/>
            <a:ext cx="3214688" cy="3214688"/>
          </a:xfrm>
          <a:prstGeom prst="rect">
            <a:avLst/>
          </a:prstGeom>
        </p:spPr>
      </p:pic>
      <p:sp>
        <p:nvSpPr>
          <p:cNvPr id="7" name="TextBox 6">
            <a:extLst>
              <a:ext uri="{FF2B5EF4-FFF2-40B4-BE49-F238E27FC236}">
                <a16:creationId xmlns:a16="http://schemas.microsoft.com/office/drawing/2014/main" id="{0A830540-F384-0301-EF20-F9F72B22F43A}"/>
              </a:ext>
            </a:extLst>
          </p:cNvPr>
          <p:cNvSpPr txBox="1"/>
          <p:nvPr/>
        </p:nvSpPr>
        <p:spPr>
          <a:xfrm>
            <a:off x="-7353980" y="13136119"/>
            <a:ext cx="7048500" cy="3785652"/>
          </a:xfrm>
          <a:prstGeom prst="rect">
            <a:avLst/>
          </a:prstGeom>
          <a:noFill/>
        </p:spPr>
        <p:txBody>
          <a:bodyPr wrap="square">
            <a:spAutoFit/>
          </a:bodyPr>
          <a:lstStyle/>
          <a:p>
            <a:pPr>
              <a:spcAft>
                <a:spcPts val="450"/>
              </a:spcAft>
            </a:pPr>
            <a:r>
              <a:rPr lang="en-GB" sz="1350"/>
              <a:t>Software</a:t>
            </a:r>
          </a:p>
          <a:p>
            <a:pPr>
              <a:spcAft>
                <a:spcPts val="450"/>
              </a:spcAft>
            </a:pPr>
            <a:endParaRPr lang="en-GB" sz="1350"/>
          </a:p>
          <a:p>
            <a:pPr marL="342900" indent="-342900">
              <a:spcAft>
                <a:spcPts val="450"/>
              </a:spcAft>
              <a:buFont typeface="+mj-lt"/>
              <a:buAutoNum type="arabicPeriod"/>
            </a:pPr>
            <a:r>
              <a:rPr lang="en-GB" sz="1350"/>
              <a:t>Non customized exoskeleton used with any new user.</a:t>
            </a:r>
          </a:p>
          <a:p>
            <a:pPr marL="342900" indent="-342900">
              <a:spcAft>
                <a:spcPts val="450"/>
              </a:spcAft>
              <a:buFont typeface="+mj-lt"/>
              <a:buAutoNum type="arabicPeriod"/>
            </a:pPr>
            <a:r>
              <a:rPr lang="en-GB" sz="1350"/>
              <a:t>Explore diverse machine learning methods to identify the most suitable one for the exoskeleton.</a:t>
            </a:r>
          </a:p>
          <a:p>
            <a:pPr marL="342900" indent="-342900">
              <a:spcAft>
                <a:spcPts val="450"/>
              </a:spcAft>
              <a:buFont typeface="+mj-lt"/>
              <a:buAutoNum type="arabicPeriod"/>
            </a:pPr>
            <a:r>
              <a:rPr lang="en-GB" sz="1350"/>
              <a:t>Mitigate latency by transitioning to a more robust programming language like C or C++ instead of Python.</a:t>
            </a:r>
          </a:p>
          <a:p>
            <a:pPr marL="342900" indent="-342900">
              <a:spcAft>
                <a:spcPts val="450"/>
              </a:spcAft>
              <a:buFont typeface="+mj-lt"/>
              <a:buAutoNum type="arabicPeriod"/>
            </a:pPr>
            <a:r>
              <a:rPr lang="en-GB" sz="1350"/>
              <a:t>Chose sensors with the latest Bluetooth versions, avoiding outdated ones like 2.1 or Bluetooth Classic, to enhance connectivity and performance in the exoskeleton.</a:t>
            </a:r>
          </a:p>
          <a:p>
            <a:pPr marL="342900" indent="-342900">
              <a:spcAft>
                <a:spcPts val="450"/>
              </a:spcAft>
              <a:buFont typeface="+mj-lt"/>
              <a:buAutoNum type="arabicPeriod"/>
            </a:pPr>
            <a:r>
              <a:rPr lang="en-GB" sz="1350"/>
              <a:t>In this project, our focus has primarily been on the biceps. Consider extending our analysis to include the triceps and shoulder muscles for a more comprehensive assessment.</a:t>
            </a:r>
          </a:p>
          <a:p>
            <a:pPr marL="342900" indent="-342900">
              <a:spcAft>
                <a:spcPts val="450"/>
              </a:spcAft>
              <a:buFont typeface="+mj-lt"/>
              <a:buAutoNum type="arabicPeriod"/>
            </a:pPr>
            <a:r>
              <a:rPr lang="en-GB" sz="1350"/>
              <a:t>Acquire more data.</a:t>
            </a:r>
          </a:p>
          <a:p>
            <a:pPr marL="342900" indent="-342900">
              <a:spcAft>
                <a:spcPts val="450"/>
              </a:spcAft>
              <a:buFont typeface="+mj-lt"/>
              <a:buAutoNum type="arabicPeriod"/>
            </a:pPr>
            <a:r>
              <a:rPr lang="en-GB" sz="1350"/>
              <a:t>A robust control system with feedback data from temp. torque sensors and safe switches</a:t>
            </a:r>
            <a:br>
              <a:rPr lang="en-GB" sz="1350"/>
            </a:br>
            <a:r>
              <a:rPr lang="en-GB" sz="1350"/>
              <a:t>Enhance the exoskeleton's adaptability by integrating additional sensors.</a:t>
            </a:r>
          </a:p>
          <a:p>
            <a:pPr marL="342900" indent="-342900">
              <a:spcAft>
                <a:spcPts val="450"/>
              </a:spcAft>
              <a:buFont typeface="+mj-lt"/>
              <a:buAutoNum type="arabicPeriod"/>
            </a:pPr>
            <a:endParaRPr lang="en-SE" sz="1350"/>
          </a:p>
        </p:txBody>
      </p:sp>
      <p:sp>
        <p:nvSpPr>
          <p:cNvPr id="38" name="TextBox 37">
            <a:extLst>
              <a:ext uri="{FF2B5EF4-FFF2-40B4-BE49-F238E27FC236}">
                <a16:creationId xmlns:a16="http://schemas.microsoft.com/office/drawing/2014/main" id="{8C97502A-5293-8706-D7F3-9425B232A95D}"/>
              </a:ext>
            </a:extLst>
          </p:cNvPr>
          <p:cNvSpPr txBox="1"/>
          <p:nvPr/>
        </p:nvSpPr>
        <p:spPr>
          <a:xfrm>
            <a:off x="-9141852" y="1192798"/>
            <a:ext cx="3901196" cy="5220916"/>
          </a:xfrm>
          <a:prstGeom prst="rect">
            <a:avLst/>
          </a:prstGeom>
          <a:noFill/>
        </p:spPr>
        <p:txBody>
          <a:bodyPr wrap="square">
            <a:spAutoFit/>
          </a:bodyPr>
          <a:lstStyle/>
          <a:p>
            <a:pPr marL="685800" indent="-342900">
              <a:lnSpc>
                <a:spcPct val="90000"/>
              </a:lnSpc>
              <a:spcAft>
                <a:spcPts val="450"/>
              </a:spcAft>
              <a:buFont typeface="+mj-lt"/>
              <a:buAutoNum type="arabicPeriod"/>
            </a:pPr>
            <a:r>
              <a:rPr lang="en-US" sz="1350">
                <a:latin typeface="+mj-lt"/>
              </a:rPr>
              <a:t>Develop the exoskeleton to be adaptable for diverse users.</a:t>
            </a:r>
          </a:p>
          <a:p>
            <a:pPr marL="685800" indent="-342900">
              <a:lnSpc>
                <a:spcPct val="90000"/>
              </a:lnSpc>
              <a:spcAft>
                <a:spcPts val="450"/>
              </a:spcAft>
              <a:buFont typeface="+mj-lt"/>
              <a:buAutoNum type="arabicPeriod"/>
            </a:pPr>
            <a:r>
              <a:rPr lang="en-US" sz="1350">
                <a:latin typeface="+mj-lt"/>
              </a:rPr>
              <a:t>Explore diverse machine learning methods to identify the most suitable one for the exoskeleton.</a:t>
            </a:r>
          </a:p>
          <a:p>
            <a:pPr marL="685800" indent="-342900">
              <a:lnSpc>
                <a:spcPct val="90000"/>
              </a:lnSpc>
              <a:spcAft>
                <a:spcPts val="450"/>
              </a:spcAft>
              <a:buFont typeface="+mj-lt"/>
              <a:buAutoNum type="arabicPeriod"/>
            </a:pPr>
            <a:r>
              <a:rPr lang="en-US" sz="1350">
                <a:latin typeface="+mj-lt"/>
              </a:rPr>
              <a:t>Mitigate latency by transitioning to more robust programming languages like C/C++ instead of Python.</a:t>
            </a:r>
          </a:p>
          <a:p>
            <a:pPr marL="685800" indent="-342900">
              <a:lnSpc>
                <a:spcPct val="90000"/>
              </a:lnSpc>
              <a:spcAft>
                <a:spcPts val="450"/>
              </a:spcAft>
              <a:buFont typeface="+mj-lt"/>
              <a:buAutoNum type="arabicPeriod"/>
            </a:pPr>
            <a:r>
              <a:rPr lang="en-US" sz="1350">
                <a:latin typeface="+mj-lt"/>
              </a:rPr>
              <a:t>Utilize sensors with latest Bluetooth versions to enhance connectivity.</a:t>
            </a:r>
          </a:p>
          <a:p>
            <a:pPr marL="685800" indent="-342900">
              <a:lnSpc>
                <a:spcPct val="90000"/>
              </a:lnSpc>
              <a:spcAft>
                <a:spcPts val="450"/>
              </a:spcAft>
              <a:buFont typeface="+mj-lt"/>
              <a:buAutoNum type="arabicPeriod"/>
            </a:pPr>
            <a:r>
              <a:rPr lang="en-US" sz="1350">
                <a:latin typeface="+mj-lt"/>
              </a:rPr>
              <a:t>Extend the analysis to include the triceps and shoulder muscles for a more comprehensive evaluation.</a:t>
            </a:r>
          </a:p>
          <a:p>
            <a:pPr marL="685800" indent="-342900">
              <a:lnSpc>
                <a:spcPct val="90000"/>
              </a:lnSpc>
              <a:spcAft>
                <a:spcPts val="450"/>
              </a:spcAft>
              <a:buFont typeface="+mj-lt"/>
              <a:buAutoNum type="arabicPeriod"/>
            </a:pPr>
            <a:r>
              <a:rPr lang="en-US" sz="1350">
                <a:latin typeface="+mj-lt"/>
              </a:rPr>
              <a:t>Acquire more sensor data.</a:t>
            </a:r>
          </a:p>
          <a:p>
            <a:pPr marL="685800" indent="-342900">
              <a:lnSpc>
                <a:spcPct val="90000"/>
              </a:lnSpc>
              <a:spcAft>
                <a:spcPts val="450"/>
              </a:spcAft>
              <a:buFont typeface="+mj-lt"/>
              <a:buAutoNum type="arabicPeriod"/>
            </a:pPr>
            <a:r>
              <a:rPr lang="en-US" sz="1350">
                <a:latin typeface="+mj-lt"/>
              </a:rPr>
              <a:t>Enhance the exoskeleton's predictability, capabilities, and adaptability by integrating additional sensors.</a:t>
            </a:r>
          </a:p>
          <a:p>
            <a:pPr marL="685800" indent="-342900">
              <a:lnSpc>
                <a:spcPct val="90000"/>
              </a:lnSpc>
              <a:spcAft>
                <a:spcPts val="450"/>
              </a:spcAft>
              <a:buFont typeface="+mj-lt"/>
              <a:buAutoNum type="arabicPeriod"/>
            </a:pPr>
            <a:r>
              <a:rPr lang="en-US" sz="1350">
                <a:latin typeface="+mj-lt"/>
              </a:rPr>
              <a:t>Develop a resilient control system by incorporating feedback data from temperature and torque sensors.</a:t>
            </a:r>
          </a:p>
          <a:p>
            <a:pPr marL="685800" indent="-342900">
              <a:lnSpc>
                <a:spcPct val="90000"/>
              </a:lnSpc>
              <a:spcAft>
                <a:spcPts val="450"/>
              </a:spcAft>
              <a:buFont typeface="+mj-lt"/>
              <a:buAutoNum type="arabicPeriod"/>
            </a:pPr>
            <a:r>
              <a:rPr lang="en-US" sz="1350">
                <a:latin typeface="+mj-lt"/>
              </a:rPr>
              <a:t>Implement safety switches for enhanced system reliability.</a:t>
            </a:r>
          </a:p>
          <a:p>
            <a:pPr marL="257175" indent="-342900">
              <a:lnSpc>
                <a:spcPct val="90000"/>
              </a:lnSpc>
              <a:spcAft>
                <a:spcPts val="450"/>
              </a:spcAft>
              <a:buFont typeface="+mj-lt"/>
              <a:buAutoNum type="arabicPeriod"/>
            </a:pPr>
            <a:endParaRPr lang="en-US" sz="1350">
              <a:latin typeface="+mj-lt"/>
            </a:endParaRPr>
          </a:p>
          <a:p>
            <a:pPr marL="257175" indent="-342900">
              <a:lnSpc>
                <a:spcPct val="90000"/>
              </a:lnSpc>
              <a:spcAft>
                <a:spcPts val="450"/>
              </a:spcAft>
              <a:buFont typeface="+mj-lt"/>
              <a:buAutoNum type="arabicPeriod"/>
            </a:pPr>
            <a:endParaRPr lang="en-US" sz="1350">
              <a:latin typeface="+mj-lt"/>
            </a:endParaRPr>
          </a:p>
        </p:txBody>
      </p:sp>
    </p:spTree>
    <p:extLst>
      <p:ext uri="{BB962C8B-B14F-4D97-AF65-F5344CB8AC3E}">
        <p14:creationId xmlns:p14="http://schemas.microsoft.com/office/powerpoint/2010/main" val="307512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and white map of the world&#10;&#10;Description automatically generated">
            <a:extLst>
              <a:ext uri="{FF2B5EF4-FFF2-40B4-BE49-F238E27FC236}">
                <a16:creationId xmlns:a16="http://schemas.microsoft.com/office/drawing/2014/main" id="{B8DE9264-3C7E-CA35-5870-16E9CBA9A20A}"/>
              </a:ext>
            </a:extLst>
          </p:cNvPr>
          <p:cNvPicPr>
            <a:picLocks noChangeAspect="1"/>
          </p:cNvPicPr>
          <p:nvPr/>
        </p:nvPicPr>
        <p:blipFill>
          <a:blip r:embed="rId3"/>
          <a:stretch>
            <a:fillRect/>
          </a:stretch>
        </p:blipFill>
        <p:spPr>
          <a:xfrm>
            <a:off x="471069" y="1887981"/>
            <a:ext cx="3873364" cy="2433037"/>
          </a:xfrm>
          <a:prstGeom prst="rect">
            <a:avLst/>
          </a:prstGeom>
        </p:spPr>
      </p:pic>
      <p:sp>
        <p:nvSpPr>
          <p:cNvPr id="8" name="TextBox 7">
            <a:extLst>
              <a:ext uri="{FF2B5EF4-FFF2-40B4-BE49-F238E27FC236}">
                <a16:creationId xmlns:a16="http://schemas.microsoft.com/office/drawing/2014/main" id="{1BF874E9-7F07-5024-108B-D44215E8C53A}"/>
              </a:ext>
            </a:extLst>
          </p:cNvPr>
          <p:cNvSpPr txBox="1"/>
          <p:nvPr/>
        </p:nvSpPr>
        <p:spPr>
          <a:xfrm>
            <a:off x="363051" y="4402925"/>
            <a:ext cx="4089400"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GB" sz="2100">
                <a:latin typeface="Noto Sans" panose="020B0502040504020204" pitchFamily="34" charset="0"/>
              </a:rPr>
              <a:t>Approximately </a:t>
            </a:r>
            <a:r>
              <a:rPr lang="en-GB" sz="2100" b="1">
                <a:latin typeface="Noto Sans" panose="020B0502040504020204" pitchFamily="34" charset="0"/>
              </a:rPr>
              <a:t>1.71 billion </a:t>
            </a:r>
            <a:r>
              <a:rPr lang="en-GB" sz="2100">
                <a:latin typeface="Noto Sans" panose="020B0502040504020204" pitchFamily="34" charset="0"/>
              </a:rPr>
              <a:t>people have musculoskeletal conditions worldwide.</a:t>
            </a:r>
          </a:p>
        </p:txBody>
      </p:sp>
      <p:sp>
        <p:nvSpPr>
          <p:cNvPr id="9" name="TextBox 8">
            <a:extLst>
              <a:ext uri="{FF2B5EF4-FFF2-40B4-BE49-F238E27FC236}">
                <a16:creationId xmlns:a16="http://schemas.microsoft.com/office/drawing/2014/main" id="{C3D49F33-9544-ECBF-E671-DFEE6259C33A}"/>
              </a:ext>
            </a:extLst>
          </p:cNvPr>
          <p:cNvSpPr txBox="1"/>
          <p:nvPr/>
        </p:nvSpPr>
        <p:spPr>
          <a:xfrm>
            <a:off x="4767013" y="4402927"/>
            <a:ext cx="4376987" cy="715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44652">
              <a:spcAft>
                <a:spcPts val="450"/>
              </a:spcAft>
            </a:pPr>
            <a:r>
              <a:rPr lang="en-US" sz="2100" b="1">
                <a:latin typeface="Consolas"/>
                <a:cs typeface="Calibri"/>
              </a:rPr>
              <a:t>70 % of nurses</a:t>
            </a:r>
            <a:r>
              <a:rPr lang="en-US" sz="2100">
                <a:latin typeface="Consolas"/>
                <a:cs typeface="Calibri"/>
              </a:rPr>
              <a:t> experience back pain regularly</a:t>
            </a:r>
            <a:endParaRPr lang="en-US" sz="2100">
              <a:latin typeface="Consolas"/>
            </a:endParaRPr>
          </a:p>
        </p:txBody>
      </p:sp>
      <p:sp>
        <p:nvSpPr>
          <p:cNvPr id="2" name="TextBox 1">
            <a:extLst>
              <a:ext uri="{FF2B5EF4-FFF2-40B4-BE49-F238E27FC236}">
                <a16:creationId xmlns:a16="http://schemas.microsoft.com/office/drawing/2014/main" id="{8C9DA1DD-5098-20FC-9DAA-99DF8E75F543}"/>
              </a:ext>
            </a:extLst>
          </p:cNvPr>
          <p:cNvSpPr txBox="1"/>
          <p:nvPr/>
        </p:nvSpPr>
        <p:spPr>
          <a:xfrm>
            <a:off x="139226" y="945721"/>
            <a:ext cx="4354053" cy="553998"/>
          </a:xfrm>
          <a:prstGeom prst="rect">
            <a:avLst/>
          </a:prstGeom>
          <a:noFill/>
        </p:spPr>
        <p:txBody>
          <a:bodyPr wrap="square" rtlCol="0">
            <a:spAutoFit/>
          </a:bodyPr>
          <a:lstStyle/>
          <a:p>
            <a:r>
              <a:rPr lang="en-GB" sz="3000" dirty="0"/>
              <a:t>INTRODUCTION</a:t>
            </a:r>
            <a:endParaRPr lang="en-SE" sz="3000" dirty="0"/>
          </a:p>
        </p:txBody>
      </p:sp>
      <p:pic>
        <p:nvPicPr>
          <p:cNvPr id="4" name="Picture 3" descr="A blue circle with a number and text&#10;&#10;Description automatically generated">
            <a:extLst>
              <a:ext uri="{FF2B5EF4-FFF2-40B4-BE49-F238E27FC236}">
                <a16:creationId xmlns:a16="http://schemas.microsoft.com/office/drawing/2014/main" id="{0D93E141-18FF-2AFF-BF74-32CB2958A06C}"/>
              </a:ext>
            </a:extLst>
          </p:cNvPr>
          <p:cNvPicPr>
            <a:picLocks noChangeAspect="1"/>
          </p:cNvPicPr>
          <p:nvPr/>
        </p:nvPicPr>
        <p:blipFill rotWithShape="1">
          <a:blip r:embed="rId4">
            <a:extLst>
              <a:ext uri="{28A0092B-C50C-407E-A947-70E740481C1C}">
                <a14:useLocalDpi xmlns:a14="http://schemas.microsoft.com/office/drawing/2010/main" val="0"/>
              </a:ext>
            </a:extLst>
          </a:blip>
          <a:srcRect l="8907" t="9420" r="11383" b="9420"/>
          <a:stretch/>
        </p:blipFill>
        <p:spPr>
          <a:xfrm>
            <a:off x="5417820" y="1672590"/>
            <a:ext cx="2514600" cy="2560320"/>
          </a:xfrm>
          <a:prstGeom prst="rect">
            <a:avLst/>
          </a:prstGeom>
        </p:spPr>
      </p:pic>
    </p:spTree>
    <p:extLst>
      <p:ext uri="{BB962C8B-B14F-4D97-AF65-F5344CB8AC3E}">
        <p14:creationId xmlns:p14="http://schemas.microsoft.com/office/powerpoint/2010/main" val="312197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39DF-13EE-BE7C-BA31-47AC0DFDF597}"/>
              </a:ext>
            </a:extLst>
          </p:cNvPr>
          <p:cNvSpPr>
            <a:spLocks noGrp="1"/>
          </p:cNvSpPr>
          <p:nvPr>
            <p:ph type="ctrTitle"/>
          </p:nvPr>
        </p:nvSpPr>
        <p:spPr>
          <a:xfrm>
            <a:off x="6230347" y="1665613"/>
            <a:ext cx="2676667" cy="2769021"/>
          </a:xfrm>
          <a:noFill/>
        </p:spPr>
        <p:txBody>
          <a:bodyPr>
            <a:normAutofit/>
          </a:bodyPr>
          <a:lstStyle/>
          <a:p>
            <a:pPr algn="l"/>
            <a:r>
              <a:rPr lang="en-US" sz="3900" b="1"/>
              <a:t>Thank you for your attention!</a:t>
            </a:r>
            <a:br>
              <a:rPr lang="en-SE" sz="3900" b="1"/>
            </a:br>
            <a:endParaRPr lang="en-SE" sz="3900"/>
          </a:p>
        </p:txBody>
      </p:sp>
      <p:sp>
        <p:nvSpPr>
          <p:cNvPr id="3" name="Subtitle 2">
            <a:extLst>
              <a:ext uri="{FF2B5EF4-FFF2-40B4-BE49-F238E27FC236}">
                <a16:creationId xmlns:a16="http://schemas.microsoft.com/office/drawing/2014/main" id="{B633CC58-ED9B-5B19-8BCF-90210EE2DE47}"/>
              </a:ext>
            </a:extLst>
          </p:cNvPr>
          <p:cNvSpPr>
            <a:spLocks noGrp="1"/>
          </p:cNvSpPr>
          <p:nvPr>
            <p:ph type="subTitle" idx="1"/>
          </p:nvPr>
        </p:nvSpPr>
        <p:spPr>
          <a:xfrm>
            <a:off x="6230347" y="4078399"/>
            <a:ext cx="3140547" cy="1113989"/>
          </a:xfrm>
          <a:noFill/>
        </p:spPr>
        <p:txBody>
          <a:bodyPr>
            <a:normAutofit/>
          </a:bodyPr>
          <a:lstStyle/>
          <a:p>
            <a:pPr algn="l"/>
            <a:r>
              <a:rPr lang="sv-SE"/>
              <a:t>Team : Assisted Function Exoskeleton</a:t>
            </a:r>
            <a:endParaRPr lang="en-SE"/>
          </a:p>
        </p:txBody>
      </p:sp>
      <p:pic>
        <p:nvPicPr>
          <p:cNvPr id="14" name="Picture 13" descr="A group of people posing for a photo&#10;&#10;Description automatically generated">
            <a:extLst>
              <a:ext uri="{FF2B5EF4-FFF2-40B4-BE49-F238E27FC236}">
                <a16:creationId xmlns:a16="http://schemas.microsoft.com/office/drawing/2014/main" id="{5B66272D-32D2-3745-9B2B-DFA29FF2B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1"/>
            <a:ext cx="6084502" cy="5140916"/>
          </a:xfrm>
          <a:prstGeom prst="rect">
            <a:avLst/>
          </a:prstGeom>
        </p:spPr>
      </p:pic>
    </p:spTree>
    <p:extLst>
      <p:ext uri="{BB962C8B-B14F-4D97-AF65-F5344CB8AC3E}">
        <p14:creationId xmlns:p14="http://schemas.microsoft.com/office/powerpoint/2010/main" val="281342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rtoon of a person in a red suit&#10;&#10;Description automatically generated">
            <a:extLst>
              <a:ext uri="{FF2B5EF4-FFF2-40B4-BE49-F238E27FC236}">
                <a16:creationId xmlns:a16="http://schemas.microsoft.com/office/drawing/2014/main" id="{4F39D73B-BEFF-1849-113F-F732B54AB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857"/>
            <a:ext cx="6630239" cy="4690894"/>
          </a:xfrm>
          <a:prstGeom prst="rect">
            <a:avLst/>
          </a:prstGeom>
        </p:spPr>
      </p:pic>
      <p:sp>
        <p:nvSpPr>
          <p:cNvPr id="2" name="Title 1">
            <a:extLst>
              <a:ext uri="{FF2B5EF4-FFF2-40B4-BE49-F238E27FC236}">
                <a16:creationId xmlns:a16="http://schemas.microsoft.com/office/drawing/2014/main" id="{E82CE2F9-FBA2-49CA-5C86-08B99EE9CF06}"/>
              </a:ext>
            </a:extLst>
          </p:cNvPr>
          <p:cNvSpPr>
            <a:spLocks noGrp="1"/>
          </p:cNvSpPr>
          <p:nvPr>
            <p:ph type="ctrTitle"/>
          </p:nvPr>
        </p:nvSpPr>
        <p:spPr>
          <a:xfrm>
            <a:off x="5415423" y="3436428"/>
            <a:ext cx="3191368" cy="678811"/>
          </a:xfrm>
        </p:spPr>
        <p:txBody>
          <a:bodyPr vert="horz" lIns="68580" tIns="34290" rIns="68580" bIns="34290" rtlCol="0" anchor="t">
            <a:normAutofit/>
          </a:bodyPr>
          <a:lstStyle/>
          <a:p>
            <a:pPr algn="l"/>
            <a:r>
              <a:rPr lang="en-US" sz="4050" b="1"/>
              <a:t>Questions?</a:t>
            </a:r>
          </a:p>
        </p:txBody>
      </p:sp>
      <p:sp>
        <p:nvSpPr>
          <p:cNvPr id="3" name="Subtitle 2">
            <a:extLst>
              <a:ext uri="{FF2B5EF4-FFF2-40B4-BE49-F238E27FC236}">
                <a16:creationId xmlns:a16="http://schemas.microsoft.com/office/drawing/2014/main" id="{16A45F4E-65EE-C0DC-42ED-43D0BBD9D371}"/>
              </a:ext>
            </a:extLst>
          </p:cNvPr>
          <p:cNvSpPr>
            <a:spLocks noGrp="1"/>
          </p:cNvSpPr>
          <p:nvPr>
            <p:ph type="subTitle" idx="1"/>
          </p:nvPr>
        </p:nvSpPr>
        <p:spPr>
          <a:xfrm>
            <a:off x="-3159605" y="7602755"/>
            <a:ext cx="6317534" cy="1282969"/>
          </a:xfrm>
        </p:spPr>
        <p:txBody>
          <a:bodyPr vert="horz" lIns="68580" tIns="34290" rIns="68580" bIns="34290" rtlCol="0" anchor="b">
            <a:normAutofit/>
          </a:bodyPr>
          <a:lstStyle/>
          <a:p>
            <a:pPr indent="-171450" algn="l">
              <a:buFont typeface="Arial" panose="020B0604020202020204" pitchFamily="34" charset="0"/>
              <a:buChar char="•"/>
            </a:pPr>
            <a:endParaRPr lang="en-US" sz="1425"/>
          </a:p>
          <a:p>
            <a:pPr marL="257175" indent="-171450" algn="l">
              <a:buFont typeface="Arial" panose="020B0604020202020204" pitchFamily="34" charset="0"/>
              <a:buChar char="•"/>
            </a:pPr>
            <a:r>
              <a:rPr lang="en-US" sz="1425"/>
              <a:t>Opportunities and challenges in the development of exoskeletons for locomotor assistance [2]</a:t>
            </a:r>
          </a:p>
          <a:p>
            <a:pPr marL="257175" indent="-171450" algn="l">
              <a:buFont typeface="Arial" panose="020B0604020202020204" pitchFamily="34" charset="0"/>
              <a:buChar char="•"/>
            </a:pPr>
            <a:r>
              <a:rPr lang="en-US" sz="1425"/>
              <a:t>Evaluation of the Use of Exoskeletons in the Range of Motion of Workers [3]</a:t>
            </a:r>
          </a:p>
          <a:p>
            <a:pPr marL="257175" indent="-171450" algn="l">
              <a:buFont typeface="Arial" panose="020B0604020202020204" pitchFamily="34" charset="0"/>
              <a:buChar char="•"/>
            </a:pPr>
            <a:endParaRPr lang="en-US" sz="1425"/>
          </a:p>
          <a:p>
            <a:pPr marL="257175" indent="-171450" algn="l">
              <a:buFont typeface="Arial" panose="020B0604020202020204" pitchFamily="34" charset="0"/>
              <a:buChar char="•"/>
            </a:pPr>
            <a:endParaRPr lang="en-US" sz="1425"/>
          </a:p>
        </p:txBody>
      </p:sp>
      <p:pic>
        <p:nvPicPr>
          <p:cNvPr id="6" name="Content Placeholder 3" descr="A person wearing a mask&#10;&#10;Description automatically generated">
            <a:extLst>
              <a:ext uri="{FF2B5EF4-FFF2-40B4-BE49-F238E27FC236}">
                <a16:creationId xmlns:a16="http://schemas.microsoft.com/office/drawing/2014/main" id="{5639D101-0D72-1169-043F-0F9DAF5D030A}"/>
              </a:ext>
            </a:extLst>
          </p:cNvPr>
          <p:cNvPicPr>
            <a:picLocks noChangeAspect="1"/>
          </p:cNvPicPr>
          <p:nvPr/>
        </p:nvPicPr>
        <p:blipFill rotWithShape="1">
          <a:blip r:embed="rId3"/>
          <a:srcRect l="5454" r="3325"/>
          <a:stretch/>
        </p:blipFill>
        <p:spPr>
          <a:xfrm>
            <a:off x="-3539433" y="1166218"/>
            <a:ext cx="3003313" cy="4525565"/>
          </a:xfrm>
          <a:prstGeom prst="rect">
            <a:avLst/>
          </a:prstGeom>
        </p:spPr>
      </p:pic>
      <p:sp>
        <p:nvSpPr>
          <p:cNvPr id="12" name="TextBox 11">
            <a:extLst>
              <a:ext uri="{FF2B5EF4-FFF2-40B4-BE49-F238E27FC236}">
                <a16:creationId xmlns:a16="http://schemas.microsoft.com/office/drawing/2014/main" id="{9FD2D9B4-B994-16BE-11F2-9240645E5409}"/>
              </a:ext>
            </a:extLst>
          </p:cNvPr>
          <p:cNvSpPr txBox="1"/>
          <p:nvPr/>
        </p:nvSpPr>
        <p:spPr>
          <a:xfrm>
            <a:off x="110538" y="927668"/>
            <a:ext cx="9512489" cy="646331"/>
          </a:xfrm>
          <a:prstGeom prst="rect">
            <a:avLst/>
          </a:prstGeom>
          <a:noFill/>
        </p:spPr>
        <p:txBody>
          <a:bodyPr wrap="square">
            <a:spAutoFit/>
          </a:bodyPr>
          <a:lstStyle/>
          <a:p>
            <a:r>
              <a:rPr lang="sv-SE" sz="3600" b="1">
                <a:latin typeface="+mj-lt"/>
              </a:rPr>
              <a:t>Did you know that Iron Man studied at MDU?</a:t>
            </a:r>
            <a:endParaRPr lang="en-SE" sz="3600" b="1">
              <a:latin typeface="+mj-lt"/>
            </a:endParaRPr>
          </a:p>
        </p:txBody>
      </p:sp>
    </p:spTree>
    <p:extLst>
      <p:ext uri="{BB962C8B-B14F-4D97-AF65-F5344CB8AC3E}">
        <p14:creationId xmlns:p14="http://schemas.microsoft.com/office/powerpoint/2010/main" val="2049238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F88591-54F1-7235-BA69-877955399F2D}"/>
              </a:ext>
            </a:extLst>
          </p:cNvPr>
          <p:cNvSpPr>
            <a:spLocks noGrp="1"/>
          </p:cNvSpPr>
          <p:nvPr>
            <p:ph type="ctrTitle"/>
          </p:nvPr>
        </p:nvSpPr>
        <p:spPr>
          <a:xfrm>
            <a:off x="627506" y="1048561"/>
            <a:ext cx="7886700" cy="850124"/>
          </a:xfrm>
        </p:spPr>
        <p:txBody>
          <a:bodyPr vert="horz" lIns="68580" tIns="34290" rIns="68580" bIns="34290" rtlCol="0" anchor="ctr">
            <a:normAutofit/>
          </a:bodyPr>
          <a:lstStyle/>
          <a:p>
            <a:r>
              <a:rPr lang="en-US" sz="3900" b="1"/>
              <a:t>THE IDEA OF EXOSKELETONS!</a:t>
            </a:r>
          </a:p>
        </p:txBody>
      </p:sp>
      <p:pic>
        <p:nvPicPr>
          <p:cNvPr id="4" name="Content Placeholder 6">
            <a:extLst>
              <a:ext uri="{FF2B5EF4-FFF2-40B4-BE49-F238E27FC236}">
                <a16:creationId xmlns:a16="http://schemas.microsoft.com/office/drawing/2014/main" id="{9A69BEEA-3F13-0C23-6499-185EC9BBC8ED}"/>
              </a:ext>
            </a:extLst>
          </p:cNvPr>
          <p:cNvPicPr>
            <a:picLocks noChangeAspect="1"/>
          </p:cNvPicPr>
          <p:nvPr/>
        </p:nvPicPr>
        <p:blipFill rotWithShape="1">
          <a:blip r:embed="rId2"/>
          <a:srcRect t="2793" r="-2" b="17788"/>
          <a:stretch/>
        </p:blipFill>
        <p:spPr>
          <a:xfrm>
            <a:off x="627507" y="2452990"/>
            <a:ext cx="3635888" cy="3040268"/>
          </a:xfrm>
          <a:prstGeom prst="rect">
            <a:avLst/>
          </a:prstGeom>
        </p:spPr>
      </p:pic>
      <p:sp>
        <p:nvSpPr>
          <p:cNvPr id="17" name="TextBox 16">
            <a:extLst>
              <a:ext uri="{FF2B5EF4-FFF2-40B4-BE49-F238E27FC236}">
                <a16:creationId xmlns:a16="http://schemas.microsoft.com/office/drawing/2014/main" id="{8E061967-6C5F-A249-4577-FED71908AA7B}"/>
              </a:ext>
            </a:extLst>
          </p:cNvPr>
          <p:cNvSpPr txBox="1"/>
          <p:nvPr/>
        </p:nvSpPr>
        <p:spPr>
          <a:xfrm>
            <a:off x="1385325" y="1753281"/>
            <a:ext cx="6990564" cy="461665"/>
          </a:xfrm>
          <a:prstGeom prst="rect">
            <a:avLst/>
          </a:prstGeom>
          <a:noFill/>
        </p:spPr>
        <p:txBody>
          <a:bodyPr wrap="square" rtlCol="0">
            <a:spAutoFit/>
          </a:bodyPr>
          <a:lstStyle/>
          <a:p>
            <a:pPr defTabSz="534924">
              <a:spcAft>
                <a:spcPts val="450"/>
              </a:spcAft>
            </a:pPr>
            <a:r>
              <a:rPr lang="en-GB" sz="2400">
                <a:latin typeface="Söhne"/>
              </a:rPr>
              <a:t>A wearable robotic device boosting physical abilities.</a:t>
            </a:r>
            <a:endParaRPr lang="en-SE" sz="2400"/>
          </a:p>
        </p:txBody>
      </p:sp>
      <p:pic>
        <p:nvPicPr>
          <p:cNvPr id="25" name="Picture 24" descr="A person in a robot suit holding a box&#10;&#10;Description automatically generated">
            <a:extLst>
              <a:ext uri="{FF2B5EF4-FFF2-40B4-BE49-F238E27FC236}">
                <a16:creationId xmlns:a16="http://schemas.microsoft.com/office/drawing/2014/main" id="{C7CB0F4F-BAB4-72C4-47D0-75CB74B480DA}"/>
              </a:ext>
            </a:extLst>
          </p:cNvPr>
          <p:cNvPicPr>
            <a:picLocks noChangeAspect="1"/>
          </p:cNvPicPr>
          <p:nvPr/>
        </p:nvPicPr>
        <p:blipFill rotWithShape="1">
          <a:blip r:embed="rId3">
            <a:extLst>
              <a:ext uri="{28A0092B-C50C-407E-A947-70E740481C1C}">
                <a14:useLocalDpi xmlns:a14="http://schemas.microsoft.com/office/drawing/2010/main" val="0"/>
              </a:ext>
            </a:extLst>
          </a:blip>
          <a:srcRect l="37081" t="21439" r="24943" b="47318"/>
          <a:stretch/>
        </p:blipFill>
        <p:spPr>
          <a:xfrm>
            <a:off x="4680685" y="2429584"/>
            <a:ext cx="3695206" cy="3040268"/>
          </a:xfrm>
          <a:prstGeom prst="rect">
            <a:avLst/>
          </a:prstGeom>
        </p:spPr>
      </p:pic>
    </p:spTree>
    <p:extLst>
      <p:ext uri="{BB962C8B-B14F-4D97-AF65-F5344CB8AC3E}">
        <p14:creationId xmlns:p14="http://schemas.microsoft.com/office/powerpoint/2010/main" val="4063158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metal arm with a piece of fabric&#10;&#10;Description automatically generated">
            <a:extLst>
              <a:ext uri="{FF2B5EF4-FFF2-40B4-BE49-F238E27FC236}">
                <a16:creationId xmlns:a16="http://schemas.microsoft.com/office/drawing/2014/main" id="{A018D949-6528-58D9-D3F9-566ECE4A4559}"/>
              </a:ext>
            </a:extLst>
          </p:cNvPr>
          <p:cNvPicPr>
            <a:picLocks noChangeAspect="1"/>
          </p:cNvPicPr>
          <p:nvPr/>
        </p:nvPicPr>
        <p:blipFill rotWithShape="1">
          <a:blip r:embed="rId2"/>
          <a:srcRect l="19852" r="12531" b="-1"/>
          <a:stretch/>
        </p:blipFill>
        <p:spPr>
          <a:xfrm>
            <a:off x="6877741" y="3524538"/>
            <a:ext cx="2167447" cy="2476214"/>
          </a:xfrm>
          <a:prstGeom prst="rect">
            <a:avLst/>
          </a:prstGeom>
          <a:effectLst/>
        </p:spPr>
      </p:pic>
      <p:pic>
        <p:nvPicPr>
          <p:cNvPr id="7" name="Picture 6" descr="A blue sound waveform with white background&#10;&#10;Description automatically generated">
            <a:extLst>
              <a:ext uri="{FF2B5EF4-FFF2-40B4-BE49-F238E27FC236}">
                <a16:creationId xmlns:a16="http://schemas.microsoft.com/office/drawing/2014/main" id="{2A3FB16F-11E7-6C23-F83C-09DBB5402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263" y="4126626"/>
            <a:ext cx="2962113" cy="1477364"/>
          </a:xfrm>
          <a:prstGeom prst="rect">
            <a:avLst/>
          </a:prstGeom>
        </p:spPr>
      </p:pic>
      <p:pic>
        <p:nvPicPr>
          <p:cNvPr id="5" name="Picture 4" descr="A human arm with muscles and bones&#10;&#10;Description automatically generated">
            <a:extLst>
              <a:ext uri="{FF2B5EF4-FFF2-40B4-BE49-F238E27FC236}">
                <a16:creationId xmlns:a16="http://schemas.microsoft.com/office/drawing/2014/main" id="{30FE0552-856D-694C-1CD0-9CABFC488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55" y="3826688"/>
            <a:ext cx="1910111" cy="1871908"/>
          </a:xfrm>
          <a:prstGeom prst="rect">
            <a:avLst/>
          </a:prstGeom>
        </p:spPr>
      </p:pic>
      <p:sp>
        <p:nvSpPr>
          <p:cNvPr id="2" name="Title 1">
            <a:extLst>
              <a:ext uri="{FF2B5EF4-FFF2-40B4-BE49-F238E27FC236}">
                <a16:creationId xmlns:a16="http://schemas.microsoft.com/office/drawing/2014/main" id="{0CA6A38D-EADF-A948-A561-3B30D81D979A}"/>
              </a:ext>
            </a:extLst>
          </p:cNvPr>
          <p:cNvSpPr>
            <a:spLocks noGrp="1"/>
          </p:cNvSpPr>
          <p:nvPr>
            <p:ph type="ctrTitle"/>
          </p:nvPr>
        </p:nvSpPr>
        <p:spPr>
          <a:xfrm>
            <a:off x="368828" y="1497330"/>
            <a:ext cx="8157952" cy="2027207"/>
          </a:xfrm>
        </p:spPr>
        <p:txBody>
          <a:bodyPr>
            <a:noAutofit/>
          </a:bodyPr>
          <a:lstStyle/>
          <a:p>
            <a:pPr algn="l"/>
            <a:r>
              <a:rPr lang="en-US" sz="3300" b="1"/>
              <a:t>Objective </a:t>
            </a:r>
            <a:br>
              <a:rPr lang="en-US" sz="3300" b="1"/>
            </a:br>
            <a:br>
              <a:rPr lang="en-US" sz="2400"/>
            </a:br>
            <a:r>
              <a:rPr lang="en-US" sz="2400"/>
              <a:t>Develop a prototype single-arm Assisted Function Exoskeleton, integrating electromyography (EMG) signals to carefully regulate motor rotation and torque.</a:t>
            </a:r>
            <a:endParaRPr lang="en-SE" sz="2400"/>
          </a:p>
        </p:txBody>
      </p:sp>
      <p:sp>
        <p:nvSpPr>
          <p:cNvPr id="9" name="TextBox 8">
            <a:extLst>
              <a:ext uri="{FF2B5EF4-FFF2-40B4-BE49-F238E27FC236}">
                <a16:creationId xmlns:a16="http://schemas.microsoft.com/office/drawing/2014/main" id="{56976DDD-408D-854E-8B0F-5F8D883CDDB2}"/>
              </a:ext>
            </a:extLst>
          </p:cNvPr>
          <p:cNvSpPr txBox="1"/>
          <p:nvPr/>
        </p:nvSpPr>
        <p:spPr>
          <a:xfrm>
            <a:off x="-4572000" y="3007232"/>
            <a:ext cx="4572000" cy="1661993"/>
          </a:xfrm>
          <a:prstGeom prst="rect">
            <a:avLst/>
          </a:prstGeom>
          <a:noFill/>
        </p:spPr>
        <p:txBody>
          <a:bodyPr wrap="square">
            <a:spAutoFit/>
          </a:bodyPr>
          <a:lstStyle/>
          <a:p>
            <a:r>
              <a:rPr lang="en-US" sz="2100" b="1">
                <a:latin typeface="+mj-lt"/>
                <a:ea typeface="+mj-ea"/>
                <a:cs typeface="+mj-cs"/>
              </a:rPr>
              <a:t>Objective </a:t>
            </a:r>
            <a:br>
              <a:rPr lang="en-US" sz="2100" b="1">
                <a:latin typeface="+mj-lt"/>
                <a:ea typeface="+mj-ea"/>
                <a:cs typeface="+mj-cs"/>
              </a:rPr>
            </a:br>
            <a:br>
              <a:rPr lang="en-US" sz="1350">
                <a:latin typeface="+mj-lt"/>
                <a:ea typeface="+mj-ea"/>
                <a:cs typeface="+mj-cs"/>
              </a:rPr>
            </a:br>
            <a:r>
              <a:rPr lang="en-US" sz="1350">
                <a:latin typeface="+mj-lt"/>
                <a:ea typeface="+mj-ea"/>
                <a:cs typeface="+mj-cs"/>
              </a:rPr>
              <a:t>Develop a sophisticated prototype single-arm Assisted Function Exoskeleton, integrating electromyography (EMG) signals to carefully regulate motor rotation and torque, with the primary objective of facilitating the assistive lifting of objects through targeted activation of the bicep brachii muscle.</a:t>
            </a:r>
            <a:endParaRPr lang="en-SE" sz="1350"/>
          </a:p>
        </p:txBody>
      </p:sp>
    </p:spTree>
    <p:extLst>
      <p:ext uri="{BB962C8B-B14F-4D97-AF65-F5344CB8AC3E}">
        <p14:creationId xmlns:p14="http://schemas.microsoft.com/office/powerpoint/2010/main" val="305182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EEFB875-2679-B5B8-C9FC-667F21477868}"/>
              </a:ext>
            </a:extLst>
          </p:cNvPr>
          <p:cNvSpPr>
            <a:spLocks noGrp="1"/>
          </p:cNvSpPr>
          <p:nvPr>
            <p:ph type="ctrTitle"/>
          </p:nvPr>
        </p:nvSpPr>
        <p:spPr>
          <a:xfrm>
            <a:off x="129236" y="875244"/>
            <a:ext cx="7886700" cy="1380008"/>
          </a:xfrm>
        </p:spPr>
        <p:txBody>
          <a:bodyPr vert="horz" lIns="68580" tIns="34290" rIns="68580" bIns="34290" rtlCol="0" anchor="ctr">
            <a:normAutofit/>
          </a:bodyPr>
          <a:lstStyle/>
          <a:p>
            <a:pPr algn="l"/>
            <a:r>
              <a:rPr lang="en-US" sz="3900" b="1"/>
              <a:t>Motivation</a:t>
            </a:r>
          </a:p>
        </p:txBody>
      </p:sp>
      <p:pic>
        <p:nvPicPr>
          <p:cNvPr id="15" name="Picture 14" descr="A group of men carrying a large box&#10;&#10;Description automatically generated">
            <a:extLst>
              <a:ext uri="{FF2B5EF4-FFF2-40B4-BE49-F238E27FC236}">
                <a16:creationId xmlns:a16="http://schemas.microsoft.com/office/drawing/2014/main" id="{ACE04EA2-72F8-34B9-EE58-60C0CE91F60F}"/>
              </a:ext>
            </a:extLst>
          </p:cNvPr>
          <p:cNvPicPr>
            <a:picLocks noChangeAspect="1"/>
          </p:cNvPicPr>
          <p:nvPr/>
        </p:nvPicPr>
        <p:blipFill rotWithShape="1">
          <a:blip r:embed="rId2">
            <a:extLst>
              <a:ext uri="{28A0092B-C50C-407E-A947-70E740481C1C}">
                <a14:useLocalDpi xmlns:a14="http://schemas.microsoft.com/office/drawing/2010/main" val="0"/>
              </a:ext>
            </a:extLst>
          </a:blip>
          <a:srcRect t="3214" r="-2" b="8695"/>
          <a:stretch/>
        </p:blipFill>
        <p:spPr>
          <a:xfrm>
            <a:off x="75041" y="2485681"/>
            <a:ext cx="2120899" cy="2798918"/>
          </a:xfrm>
          <a:prstGeom prst="rect">
            <a:avLst/>
          </a:prstGeom>
        </p:spPr>
      </p:pic>
      <p:pic>
        <p:nvPicPr>
          <p:cNvPr id="13" name="Picture 12" descr="A person carrying a large pipe&#10;&#10;Description automatically generated">
            <a:extLst>
              <a:ext uri="{FF2B5EF4-FFF2-40B4-BE49-F238E27FC236}">
                <a16:creationId xmlns:a16="http://schemas.microsoft.com/office/drawing/2014/main" id="{848E4883-AD1F-F772-29BD-708D5AA69163}"/>
              </a:ext>
            </a:extLst>
          </p:cNvPr>
          <p:cNvPicPr>
            <a:picLocks noChangeAspect="1"/>
          </p:cNvPicPr>
          <p:nvPr/>
        </p:nvPicPr>
        <p:blipFill rotWithShape="1">
          <a:blip r:embed="rId3">
            <a:extLst>
              <a:ext uri="{28A0092B-C50C-407E-A947-70E740481C1C}">
                <a14:useLocalDpi xmlns:a14="http://schemas.microsoft.com/office/drawing/2010/main" val="0"/>
              </a:ext>
            </a:extLst>
          </a:blip>
          <a:srcRect l="22090" r="27329" b="-1"/>
          <a:stretch/>
        </p:blipFill>
        <p:spPr>
          <a:xfrm>
            <a:off x="2323522" y="2485682"/>
            <a:ext cx="2120899" cy="2798918"/>
          </a:xfrm>
          <a:prstGeom prst="rect">
            <a:avLst/>
          </a:prstGeom>
        </p:spPr>
      </p:pic>
      <p:pic>
        <p:nvPicPr>
          <p:cNvPr id="14" name="Picture 13" descr="A person picking oranges from a tree&#10;&#10;Description automatically generated">
            <a:extLst>
              <a:ext uri="{FF2B5EF4-FFF2-40B4-BE49-F238E27FC236}">
                <a16:creationId xmlns:a16="http://schemas.microsoft.com/office/drawing/2014/main" id="{175DB256-9794-C868-4813-93D99B6A93C0}"/>
              </a:ext>
            </a:extLst>
          </p:cNvPr>
          <p:cNvPicPr>
            <a:picLocks noChangeAspect="1"/>
          </p:cNvPicPr>
          <p:nvPr/>
        </p:nvPicPr>
        <p:blipFill rotWithShape="1">
          <a:blip r:embed="rId4">
            <a:extLst>
              <a:ext uri="{28A0092B-C50C-407E-A947-70E740481C1C}">
                <a14:useLocalDpi xmlns:a14="http://schemas.microsoft.com/office/drawing/2010/main" val="0"/>
              </a:ext>
            </a:extLst>
          </a:blip>
          <a:srcRect l="24441" r="24978" b="-1"/>
          <a:stretch/>
        </p:blipFill>
        <p:spPr>
          <a:xfrm>
            <a:off x="4572002" y="2485682"/>
            <a:ext cx="2120899" cy="2798918"/>
          </a:xfrm>
          <a:prstGeom prst="rect">
            <a:avLst/>
          </a:prstGeom>
        </p:spPr>
      </p:pic>
      <p:pic>
        <p:nvPicPr>
          <p:cNvPr id="11" name="Picture 10" descr="A group of surgeons performing a surgery&#10;&#10;Description automatically generated">
            <a:extLst>
              <a:ext uri="{FF2B5EF4-FFF2-40B4-BE49-F238E27FC236}">
                <a16:creationId xmlns:a16="http://schemas.microsoft.com/office/drawing/2014/main" id="{478A5086-D090-CD83-1747-B628B77E8354}"/>
              </a:ext>
            </a:extLst>
          </p:cNvPr>
          <p:cNvPicPr>
            <a:picLocks noChangeAspect="1"/>
          </p:cNvPicPr>
          <p:nvPr/>
        </p:nvPicPr>
        <p:blipFill rotWithShape="1">
          <a:blip r:embed="rId5">
            <a:extLst>
              <a:ext uri="{28A0092B-C50C-407E-A947-70E740481C1C}">
                <a14:useLocalDpi xmlns:a14="http://schemas.microsoft.com/office/drawing/2010/main" val="0"/>
              </a:ext>
            </a:extLst>
          </a:blip>
          <a:srcRect l="26120" r="23299" b="-1"/>
          <a:stretch/>
        </p:blipFill>
        <p:spPr>
          <a:xfrm>
            <a:off x="6820482" y="2485682"/>
            <a:ext cx="2120899" cy="2798918"/>
          </a:xfrm>
          <a:prstGeom prst="rect">
            <a:avLst/>
          </a:prstGeom>
        </p:spPr>
      </p:pic>
    </p:spTree>
    <p:extLst>
      <p:ext uri="{BB962C8B-B14F-4D97-AF65-F5344CB8AC3E}">
        <p14:creationId xmlns:p14="http://schemas.microsoft.com/office/powerpoint/2010/main" val="414703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E2F9-FBA2-49CA-5C86-08B99EE9CF06}"/>
              </a:ext>
            </a:extLst>
          </p:cNvPr>
          <p:cNvSpPr>
            <a:spLocks noGrp="1"/>
          </p:cNvSpPr>
          <p:nvPr>
            <p:ph type="ctrTitle"/>
          </p:nvPr>
        </p:nvSpPr>
        <p:spPr>
          <a:xfrm>
            <a:off x="83662" y="1774430"/>
            <a:ext cx="4062827" cy="1664209"/>
          </a:xfrm>
        </p:spPr>
        <p:txBody>
          <a:bodyPr>
            <a:normAutofit/>
          </a:bodyPr>
          <a:lstStyle/>
          <a:p>
            <a:pPr algn="l"/>
            <a:r>
              <a:rPr lang="en-GB" sz="5400" b="1"/>
              <a:t>Method</a:t>
            </a:r>
            <a:br>
              <a:rPr lang="en-GB" sz="3900"/>
            </a:br>
            <a:r>
              <a:rPr lang="en-GB" sz="3600"/>
              <a:t>Hardware Highlights</a:t>
            </a:r>
          </a:p>
        </p:txBody>
      </p:sp>
      <p:sp>
        <p:nvSpPr>
          <p:cNvPr id="3" name="Subtitle 2">
            <a:extLst>
              <a:ext uri="{FF2B5EF4-FFF2-40B4-BE49-F238E27FC236}">
                <a16:creationId xmlns:a16="http://schemas.microsoft.com/office/drawing/2014/main" id="{16A45F4E-65EE-C0DC-42ED-43D0BBD9D371}"/>
              </a:ext>
            </a:extLst>
          </p:cNvPr>
          <p:cNvSpPr>
            <a:spLocks noGrp="1"/>
          </p:cNvSpPr>
          <p:nvPr>
            <p:ph type="subTitle" idx="1"/>
          </p:nvPr>
        </p:nvSpPr>
        <p:spPr>
          <a:xfrm>
            <a:off x="83662" y="3823415"/>
            <a:ext cx="4613741" cy="1260156"/>
          </a:xfrm>
        </p:spPr>
        <p:txBody>
          <a:bodyPr>
            <a:normAutofit/>
          </a:bodyPr>
          <a:lstStyle/>
          <a:p>
            <a:pPr algn="l"/>
            <a:r>
              <a:rPr lang="sv-SE"/>
              <a:t>Humans are complicated</a:t>
            </a:r>
            <a:endParaRPr lang="en-SE"/>
          </a:p>
        </p:txBody>
      </p:sp>
      <p:pic>
        <p:nvPicPr>
          <p:cNvPr id="4" name="Arm-Hand Animation">
            <a:hlinkClick r:id="" action="ppaction://media"/>
            <a:extLst>
              <a:ext uri="{FF2B5EF4-FFF2-40B4-BE49-F238E27FC236}">
                <a16:creationId xmlns:a16="http://schemas.microsoft.com/office/drawing/2014/main" id="{FC790B1C-3263-7694-1156-9986115C303F}"/>
              </a:ext>
            </a:extLst>
          </p:cNvPr>
          <p:cNvPicPr>
            <a:picLocks noChangeAspect="1"/>
          </p:cNvPicPr>
          <p:nvPr>
            <a:videoFile r:link="rId1"/>
            <p:extLst>
              <p:ext uri="{DAA4B4D4-6D71-4841-9C94-3DE7FCFB9230}">
                <p14:media xmlns:p14="http://schemas.microsoft.com/office/powerpoint/2010/main" r:embed="rId2">
                  <p14:trim end="207.3333"/>
                </p14:media>
              </p:ext>
            </p:extLst>
          </p:nvPr>
        </p:nvPicPr>
        <p:blipFill>
          <a:blip r:embed="rId4"/>
          <a:stretch>
            <a:fillRect/>
          </a:stretch>
        </p:blipFill>
        <p:spPr>
          <a:xfrm>
            <a:off x="3980215" y="742171"/>
            <a:ext cx="6325763" cy="6325763"/>
          </a:xfrm>
          <a:prstGeom prst="rect">
            <a:avLst/>
          </a:prstGeom>
        </p:spPr>
      </p:pic>
    </p:spTree>
    <p:extLst>
      <p:ext uri="{BB962C8B-B14F-4D97-AF65-F5344CB8AC3E}">
        <p14:creationId xmlns:p14="http://schemas.microsoft.com/office/powerpoint/2010/main" val="211304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CD59F36C-FF31-F06A-805E-4BCEFB59AB52}"/>
              </a:ext>
            </a:extLst>
          </p:cNvPr>
          <p:cNvPicPr>
            <a:picLocks noChangeAspect="1"/>
          </p:cNvPicPr>
          <p:nvPr/>
        </p:nvPicPr>
        <p:blipFill>
          <a:blip r:embed="rId3"/>
          <a:stretch>
            <a:fillRect/>
          </a:stretch>
        </p:blipFill>
        <p:spPr>
          <a:xfrm>
            <a:off x="3015709" y="3429000"/>
            <a:ext cx="1917914" cy="2310740"/>
          </a:xfrm>
          <a:prstGeom prst="rect">
            <a:avLst/>
          </a:prstGeom>
        </p:spPr>
      </p:pic>
      <p:sp>
        <p:nvSpPr>
          <p:cNvPr id="2" name="Rubrik 1">
            <a:extLst>
              <a:ext uri="{FF2B5EF4-FFF2-40B4-BE49-F238E27FC236}">
                <a16:creationId xmlns:a16="http://schemas.microsoft.com/office/drawing/2014/main" id="{184B3AB7-4291-7B44-B4D6-C8568C0313A9}"/>
              </a:ext>
            </a:extLst>
          </p:cNvPr>
          <p:cNvSpPr>
            <a:spLocks noGrp="1"/>
          </p:cNvSpPr>
          <p:nvPr>
            <p:ph type="title"/>
          </p:nvPr>
        </p:nvSpPr>
        <p:spPr>
          <a:xfrm>
            <a:off x="416800" y="2770919"/>
            <a:ext cx="2973635" cy="3286424"/>
          </a:xfrm>
        </p:spPr>
        <p:txBody>
          <a:bodyPr vert="horz" lIns="68580" tIns="34290" rIns="68580" bIns="34290" rtlCol="0" anchor="ctr">
            <a:normAutofit/>
          </a:bodyPr>
          <a:lstStyle/>
          <a:p>
            <a:r>
              <a:rPr lang="en-US" sz="4000" dirty="0"/>
              <a:t>Initial Designs</a:t>
            </a:r>
          </a:p>
        </p:txBody>
      </p:sp>
      <p:pic>
        <p:nvPicPr>
          <p:cNvPr id="9" name="Bildobjekt 8">
            <a:extLst>
              <a:ext uri="{FF2B5EF4-FFF2-40B4-BE49-F238E27FC236}">
                <a16:creationId xmlns:a16="http://schemas.microsoft.com/office/drawing/2014/main" id="{2AB75858-66F6-6DF6-58B6-CA5DCB437C95}"/>
              </a:ext>
            </a:extLst>
          </p:cNvPr>
          <p:cNvPicPr>
            <a:picLocks noChangeAspect="1"/>
          </p:cNvPicPr>
          <p:nvPr/>
        </p:nvPicPr>
        <p:blipFill>
          <a:blip r:embed="rId4"/>
          <a:stretch>
            <a:fillRect/>
          </a:stretch>
        </p:blipFill>
        <p:spPr>
          <a:xfrm>
            <a:off x="91939" y="1008286"/>
            <a:ext cx="2847185" cy="2220803"/>
          </a:xfrm>
          <a:prstGeom prst="rect">
            <a:avLst/>
          </a:prstGeom>
        </p:spPr>
      </p:pic>
      <p:pic>
        <p:nvPicPr>
          <p:cNvPr id="7" name="Bildobjekt 6">
            <a:extLst>
              <a:ext uri="{FF2B5EF4-FFF2-40B4-BE49-F238E27FC236}">
                <a16:creationId xmlns:a16="http://schemas.microsoft.com/office/drawing/2014/main" id="{2C05C3CC-4C2C-112C-26E5-C3A5D7245931}"/>
              </a:ext>
            </a:extLst>
          </p:cNvPr>
          <p:cNvPicPr>
            <a:picLocks noChangeAspect="1"/>
          </p:cNvPicPr>
          <p:nvPr/>
        </p:nvPicPr>
        <p:blipFill>
          <a:blip r:embed="rId5"/>
          <a:stretch>
            <a:fillRect/>
          </a:stretch>
        </p:blipFill>
        <p:spPr>
          <a:xfrm>
            <a:off x="5970446" y="949826"/>
            <a:ext cx="3151947" cy="2371838"/>
          </a:xfrm>
          <a:prstGeom prst="rect">
            <a:avLst/>
          </a:prstGeom>
        </p:spPr>
      </p:pic>
      <p:pic>
        <p:nvPicPr>
          <p:cNvPr id="15" name="Bildobjekt 14">
            <a:extLst>
              <a:ext uri="{FF2B5EF4-FFF2-40B4-BE49-F238E27FC236}">
                <a16:creationId xmlns:a16="http://schemas.microsoft.com/office/drawing/2014/main" id="{1F7CDBAF-5829-5B13-B878-FD1D37F9B72A}"/>
              </a:ext>
            </a:extLst>
          </p:cNvPr>
          <p:cNvPicPr>
            <a:picLocks noChangeAspect="1"/>
          </p:cNvPicPr>
          <p:nvPr/>
        </p:nvPicPr>
        <p:blipFill>
          <a:blip r:embed="rId6"/>
          <a:stretch>
            <a:fillRect/>
          </a:stretch>
        </p:blipFill>
        <p:spPr>
          <a:xfrm>
            <a:off x="4933623" y="3308168"/>
            <a:ext cx="3710742" cy="2459868"/>
          </a:xfrm>
          <a:prstGeom prst="rect">
            <a:avLst/>
          </a:prstGeom>
        </p:spPr>
      </p:pic>
      <p:pic>
        <p:nvPicPr>
          <p:cNvPr id="5" name="Bildobjekt 4">
            <a:extLst>
              <a:ext uri="{FF2B5EF4-FFF2-40B4-BE49-F238E27FC236}">
                <a16:creationId xmlns:a16="http://schemas.microsoft.com/office/drawing/2014/main" id="{0C0E4AE0-8EF9-3631-9761-EC365FD70DE4}"/>
              </a:ext>
            </a:extLst>
          </p:cNvPr>
          <p:cNvPicPr>
            <a:picLocks noChangeAspect="1"/>
          </p:cNvPicPr>
          <p:nvPr/>
        </p:nvPicPr>
        <p:blipFill>
          <a:blip r:embed="rId7"/>
          <a:stretch>
            <a:fillRect/>
          </a:stretch>
        </p:blipFill>
        <p:spPr>
          <a:xfrm>
            <a:off x="2837094" y="963317"/>
            <a:ext cx="3101665" cy="2310740"/>
          </a:xfrm>
          <a:prstGeom prst="rect">
            <a:avLst/>
          </a:prstGeom>
        </p:spPr>
      </p:pic>
    </p:spTree>
    <p:extLst>
      <p:ext uri="{BB962C8B-B14F-4D97-AF65-F5344CB8AC3E}">
        <p14:creationId xmlns:p14="http://schemas.microsoft.com/office/powerpoint/2010/main" val="150533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C688B6D-73FB-2A7C-70DF-600984D8C03E}"/>
              </a:ext>
            </a:extLst>
          </p:cNvPr>
          <p:cNvSpPr>
            <a:spLocks noGrp="1"/>
          </p:cNvSpPr>
          <p:nvPr>
            <p:ph type="title"/>
          </p:nvPr>
        </p:nvSpPr>
        <p:spPr>
          <a:xfrm>
            <a:off x="486697" y="1275143"/>
            <a:ext cx="2923254" cy="1253677"/>
          </a:xfrm>
        </p:spPr>
        <p:txBody>
          <a:bodyPr vert="horz" lIns="68580" tIns="34290" rIns="68580" bIns="34290" rtlCol="0" anchor="ctr">
            <a:normAutofit/>
          </a:bodyPr>
          <a:lstStyle/>
          <a:p>
            <a:r>
              <a:rPr lang="en-US" sz="4800" dirty="0"/>
              <a:t>Design</a:t>
            </a:r>
            <a:endParaRPr lang="en-US" sz="3000" dirty="0"/>
          </a:p>
        </p:txBody>
      </p:sp>
      <p:sp>
        <p:nvSpPr>
          <p:cNvPr id="7" name="Subtitle 2">
            <a:extLst>
              <a:ext uri="{FF2B5EF4-FFF2-40B4-BE49-F238E27FC236}">
                <a16:creationId xmlns:a16="http://schemas.microsoft.com/office/drawing/2014/main" id="{382C8887-842E-5ECC-B971-CEBA1C8D8EE8}"/>
              </a:ext>
            </a:extLst>
          </p:cNvPr>
          <p:cNvSpPr txBox="1">
            <a:spLocks/>
          </p:cNvSpPr>
          <p:nvPr/>
        </p:nvSpPr>
        <p:spPr>
          <a:xfrm>
            <a:off x="486698" y="2662237"/>
            <a:ext cx="4155168" cy="3338506"/>
          </a:xfrm>
          <a:prstGeom prst="rect">
            <a:avLst/>
          </a:prstGeom>
        </p:spPr>
        <p:txBody>
          <a:bodyPr vert="horz" lIns="68580" tIns="34290" rIns="68580" bIns="3429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Combining metal and plastic</a:t>
            </a:r>
          </a:p>
          <a:p>
            <a:pPr>
              <a:buFont typeface="Wingdings" panose="05000000000000000000" pitchFamily="2" charset="2"/>
              <a:buChar char="Ø"/>
            </a:pPr>
            <a:r>
              <a:rPr lang="en-US" dirty="0">
                <a:cs typeface="Calibri"/>
              </a:rPr>
              <a:t>BLDC motors</a:t>
            </a:r>
          </a:p>
          <a:p>
            <a:pPr>
              <a:buFont typeface="Wingdings" panose="05000000000000000000" pitchFamily="2" charset="2"/>
              <a:buChar char="Ø"/>
            </a:pPr>
            <a:r>
              <a:rPr lang="en-US" dirty="0">
                <a:cs typeface="Calibri"/>
              </a:rPr>
              <a:t>Worm drive</a:t>
            </a:r>
          </a:p>
          <a:p>
            <a:pPr>
              <a:buFont typeface="Wingdings" panose="05000000000000000000" pitchFamily="2" charset="2"/>
              <a:buChar char="Ø"/>
            </a:pPr>
            <a:r>
              <a:rPr lang="en-US" dirty="0"/>
              <a:t>Easy to assemble</a:t>
            </a:r>
            <a:endParaRPr lang="en-US" dirty="0">
              <a:cs typeface="Calibri"/>
            </a:endParaRPr>
          </a:p>
          <a:p>
            <a:pPr>
              <a:buFont typeface="Wingdings" panose="05000000000000000000" pitchFamily="2" charset="2"/>
              <a:buChar char="Ø"/>
            </a:pPr>
            <a:r>
              <a:rPr lang="en-US" dirty="0"/>
              <a:t>Hardware failsafe</a:t>
            </a:r>
            <a:endParaRPr lang="en-US" dirty="0">
              <a:cs typeface="Calibri"/>
            </a:endParaRPr>
          </a:p>
        </p:txBody>
      </p:sp>
      <p:pic>
        <p:nvPicPr>
          <p:cNvPr id="8" name="Picture 4" descr="A metal arm with a piece of fabric&#10;&#10;Description automatically generated">
            <a:extLst>
              <a:ext uri="{FF2B5EF4-FFF2-40B4-BE49-F238E27FC236}">
                <a16:creationId xmlns:a16="http://schemas.microsoft.com/office/drawing/2014/main" id="{40041477-9261-88C4-57EC-827EB78CB694}"/>
              </a:ext>
            </a:extLst>
          </p:cNvPr>
          <p:cNvPicPr>
            <a:picLocks noChangeAspect="1"/>
          </p:cNvPicPr>
          <p:nvPr/>
        </p:nvPicPr>
        <p:blipFill rotWithShape="1">
          <a:blip r:embed="rId3"/>
          <a:srcRect l="19852" r="12531" b="-1"/>
          <a:stretch/>
        </p:blipFill>
        <p:spPr>
          <a:xfrm>
            <a:off x="4641866" y="857257"/>
            <a:ext cx="4502133" cy="5143493"/>
          </a:xfrm>
          <a:prstGeom prst="rect">
            <a:avLst/>
          </a:prstGeom>
          <a:effectLst/>
        </p:spPr>
      </p:pic>
    </p:spTree>
    <p:extLst>
      <p:ext uri="{BB962C8B-B14F-4D97-AF65-F5344CB8AC3E}">
        <p14:creationId xmlns:p14="http://schemas.microsoft.com/office/powerpoint/2010/main" val="1931025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TotalTime>
  <Words>1444</Words>
  <Application>Microsoft Office PowerPoint</Application>
  <PresentationFormat>On-screen Show (4:3)</PresentationFormat>
  <Paragraphs>240</Paragraphs>
  <Slides>31</Slides>
  <Notes>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Cambria Math</vt:lpstr>
      <vt:lpstr>Consolas</vt:lpstr>
      <vt:lpstr>Noto Sans</vt:lpstr>
      <vt:lpstr>Söhne</vt:lpstr>
      <vt:lpstr>Times New Roman</vt:lpstr>
      <vt:lpstr>Wingdings</vt:lpstr>
      <vt:lpstr>Office Theme</vt:lpstr>
      <vt:lpstr>Assisted Function Exoskeleton (AFES)</vt:lpstr>
      <vt:lpstr>Team members</vt:lpstr>
      <vt:lpstr>PowerPoint Presentation</vt:lpstr>
      <vt:lpstr>THE IDEA OF EXOSKELETONS!</vt:lpstr>
      <vt:lpstr>Objective   Develop a prototype single-arm Assisted Function Exoskeleton, integrating electromyography (EMG) signals to carefully regulate motor rotation and torque.</vt:lpstr>
      <vt:lpstr>Motivation</vt:lpstr>
      <vt:lpstr>Method Hardware Highlights</vt:lpstr>
      <vt:lpstr>Initial Designs</vt:lpstr>
      <vt:lpstr>Design</vt:lpstr>
      <vt:lpstr>Myoelectric Control System (MCS).</vt:lpstr>
      <vt:lpstr>Method Software Highlights</vt:lpstr>
      <vt:lpstr>PowerPoint Presentation</vt:lpstr>
      <vt:lpstr>Electromyography (EMG)</vt:lpstr>
      <vt:lpstr>EMG  basic characteristics</vt:lpstr>
      <vt:lpstr>EMG common noise &amp; artifacts </vt:lpstr>
      <vt:lpstr>PowerPoint Presentation</vt:lpstr>
      <vt:lpstr>PowerPoint Presentation</vt:lpstr>
      <vt:lpstr>PowerPoint Presentation</vt:lpstr>
      <vt:lpstr>SENSE</vt:lpstr>
      <vt:lpstr>PowerPoint Presentation</vt:lpstr>
      <vt:lpstr>PowerPoint Presentation</vt:lpstr>
      <vt:lpstr>PowerPoint Presentation</vt:lpstr>
      <vt:lpstr>Results</vt:lpstr>
      <vt:lpstr>Final product</vt:lpstr>
      <vt:lpstr>PowerPoint Presentation</vt:lpstr>
      <vt:lpstr>Video demonstration</vt:lpstr>
      <vt:lpstr>PowerPoint Presentation</vt:lpstr>
      <vt:lpstr>Conclusion</vt:lpstr>
      <vt:lpstr>Future work</vt:lpstr>
      <vt:lpstr>Thank you for your attention!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Assisted Function Exoskeleton  AFES</dc:title>
  <dc:creator>Jalal Taleb</dc:creator>
  <cp:lastModifiedBy>Irini Provatidis</cp:lastModifiedBy>
  <cp:revision>7</cp:revision>
  <dcterms:created xsi:type="dcterms:W3CDTF">2023-12-13T09:20:23Z</dcterms:created>
  <dcterms:modified xsi:type="dcterms:W3CDTF">2024-01-07T13:09:22Z</dcterms:modified>
</cp:coreProperties>
</file>